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Noto Serif Bold" charset="1" panose="02020800060500020200"/>
      <p:regular r:id="rId19"/>
    </p:embeddedFont>
    <p:embeddedFont>
      <p:font typeface="Arimo" charset="1" panose="020B0604020202020204"/>
      <p:regular r:id="rId20"/>
    </p:embeddedFont>
    <p:embeddedFont>
      <p:font typeface="Arimo Bold" charset="1" panose="020B0704020202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notesSlides/notesSlide7.xml" Type="http://schemas.openxmlformats.org/officeDocument/2006/relationships/notesSlide"/><Relationship Id="rId27" Target="fonts/font27.fntdata" Type="http://schemas.openxmlformats.org/officeDocument/2006/relationships/font"/><Relationship Id="rId28" Target="notesSlides/notesSlide8.xml" Type="http://schemas.openxmlformats.org/officeDocument/2006/relationships/notesSlide"/><Relationship Id="rId29" Target="notesSlides/notesSlide9.xml" Type="http://schemas.openxmlformats.org/officeDocument/2006/relationships/notesSlide"/><Relationship Id="rId3" Target="viewProps.xml" Type="http://schemas.openxmlformats.org/officeDocument/2006/relationships/viewProps"/><Relationship Id="rId30"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4.png" Type="http://schemas.openxmlformats.org/officeDocument/2006/relationships/image"/><Relationship Id="rId6"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4.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a:ln w="12700">
              <a:solidFill>
                <a:srgbClr val="000000"/>
              </a:solidFill>
            </a:ln>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850237" y="3005584"/>
            <a:ext cx="9445526" cy="2686496"/>
          </a:xfrm>
          <a:prstGeom prst="rect">
            <a:avLst/>
          </a:prstGeom>
        </p:spPr>
        <p:txBody>
          <a:bodyPr anchor="t" rtlCol="false" tIns="0" lIns="0" bIns="0" rIns="0">
            <a:spAutoFit/>
          </a:bodyPr>
          <a:lstStyle/>
          <a:p>
            <a:pPr algn="l">
              <a:lnSpc>
                <a:spcPts val="6937"/>
              </a:lnSpc>
            </a:pPr>
            <a:r>
              <a:rPr lang="en-US" sz="5562" b="true">
                <a:solidFill>
                  <a:srgbClr val="006747"/>
                </a:solidFill>
                <a:latin typeface="Noto Serif Bold"/>
                <a:ea typeface="Noto Serif Bold"/>
                <a:cs typeface="Noto Serif Bold"/>
                <a:sym typeface="Noto Serif Bold"/>
              </a:rPr>
              <a:t>Email Classification System using NLP &amp; Machine Learning</a:t>
            </a:r>
          </a:p>
        </p:txBody>
      </p:sp>
      <p:sp>
        <p:nvSpPr>
          <p:cNvPr name="TextBox 9" id="9"/>
          <p:cNvSpPr txBox="true"/>
          <p:nvPr/>
        </p:nvSpPr>
        <p:spPr>
          <a:xfrm rot="0">
            <a:off x="7850237" y="6012507"/>
            <a:ext cx="9445526" cy="558404"/>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A GENAI-based automated email categorization project</a:t>
            </a:r>
          </a:p>
        </p:txBody>
      </p:sp>
      <p:sp>
        <p:nvSpPr>
          <p:cNvPr name="TextBox 10" id="10"/>
          <p:cNvSpPr txBox="true"/>
          <p:nvPr/>
        </p:nvSpPr>
        <p:spPr>
          <a:xfrm rot="0">
            <a:off x="7850237" y="6794599"/>
            <a:ext cx="9445526" cy="458092"/>
          </a:xfrm>
          <a:prstGeom prst="rect">
            <a:avLst/>
          </a:prstGeom>
        </p:spPr>
        <p:txBody>
          <a:bodyPr anchor="t" rtlCol="false" tIns="0" lIns="0" bIns="0" rIns="0">
            <a:spAutoFit/>
          </a:bodyPr>
          <a:lstStyle/>
          <a:p>
            <a:pPr algn="l">
              <a:lnSpc>
                <a:spcPts val="2812"/>
              </a:lnSpc>
            </a:pPr>
            <a:r>
              <a:rPr lang="en-US" sz="1750">
                <a:solidFill>
                  <a:srgbClr val="4B4A4A"/>
                </a:solidFill>
                <a:latin typeface="Arimo"/>
                <a:ea typeface="Arimo"/>
                <a:cs typeface="Arimo"/>
                <a:sym typeface="Arimo"/>
              </a:rPr>
              <a:t>Presented by: [Student Name(s)], [University Name], [Year]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a:ln w="12700">
              <a:solidFill>
                <a:srgbClr val="000000"/>
              </a:solidFill>
            </a:ln>
          </p:spPr>
        </p:sp>
      </p:grpSp>
      <p:sp>
        <p:nvSpPr>
          <p:cNvPr name="TextBox 6" id="6"/>
          <p:cNvSpPr txBox="true"/>
          <p:nvPr/>
        </p:nvSpPr>
        <p:spPr>
          <a:xfrm rot="0">
            <a:off x="825252" y="638770"/>
            <a:ext cx="6130529" cy="488454"/>
          </a:xfrm>
          <a:prstGeom prst="rect">
            <a:avLst/>
          </a:prstGeom>
        </p:spPr>
        <p:txBody>
          <a:bodyPr anchor="t" rtlCol="false" tIns="0" lIns="0" bIns="0" rIns="0">
            <a:spAutoFit/>
          </a:bodyPr>
          <a:lstStyle/>
          <a:p>
            <a:pPr algn="l">
              <a:lnSpc>
                <a:spcPts val="3749"/>
              </a:lnSpc>
            </a:pPr>
            <a:r>
              <a:rPr lang="en-US" sz="3000" b="true">
                <a:solidFill>
                  <a:srgbClr val="006747"/>
                </a:solidFill>
                <a:latin typeface="Noto Serif Bold"/>
                <a:ea typeface="Noto Serif Bold"/>
                <a:cs typeface="Noto Serif Bold"/>
                <a:sym typeface="Noto Serif Bold"/>
              </a:rPr>
              <a:t>Conclusion &amp; Future Directions</a:t>
            </a:r>
          </a:p>
        </p:txBody>
      </p:sp>
      <p:sp>
        <p:nvSpPr>
          <p:cNvPr name="TextBox 7" id="7"/>
          <p:cNvSpPr txBox="true"/>
          <p:nvPr/>
        </p:nvSpPr>
        <p:spPr>
          <a:xfrm rot="0">
            <a:off x="825252" y="1500634"/>
            <a:ext cx="2298947" cy="296912"/>
          </a:xfrm>
          <a:prstGeom prst="rect">
            <a:avLst/>
          </a:prstGeom>
        </p:spPr>
        <p:txBody>
          <a:bodyPr anchor="t" rtlCol="false" tIns="0" lIns="0" bIns="0" rIns="0">
            <a:spAutoFit/>
          </a:bodyPr>
          <a:lstStyle/>
          <a:p>
            <a:pPr algn="l">
              <a:lnSpc>
                <a:spcPts val="2249"/>
              </a:lnSpc>
            </a:pPr>
            <a:r>
              <a:rPr lang="en-US" sz="1750" b="true">
                <a:solidFill>
                  <a:srgbClr val="006747"/>
                </a:solidFill>
                <a:latin typeface="Noto Serif Bold"/>
                <a:ea typeface="Noto Serif Bold"/>
                <a:cs typeface="Noto Serif Bold"/>
                <a:sym typeface="Noto Serif Bold"/>
              </a:rPr>
              <a:t>Conclusion</a:t>
            </a:r>
          </a:p>
        </p:txBody>
      </p:sp>
      <p:grpSp>
        <p:nvGrpSpPr>
          <p:cNvPr name="Group 8" id="8"/>
          <p:cNvGrpSpPr/>
          <p:nvPr/>
        </p:nvGrpSpPr>
        <p:grpSpPr>
          <a:xfrm rot="0">
            <a:off x="825252" y="2054126"/>
            <a:ext cx="76498" cy="76498"/>
            <a:chOff x="0" y="0"/>
            <a:chExt cx="101997" cy="101997"/>
          </a:xfrm>
        </p:grpSpPr>
        <p:sp>
          <p:nvSpPr>
            <p:cNvPr name="Freeform 9" id="9"/>
            <p:cNvSpPr/>
            <p:nvPr/>
          </p:nvSpPr>
          <p:spPr>
            <a:xfrm flipH="false" flipV="false" rot="0">
              <a:off x="0" y="0"/>
              <a:ext cx="101981" cy="101981"/>
            </a:xfrm>
            <a:custGeom>
              <a:avLst/>
              <a:gdLst/>
              <a:ahLst/>
              <a:cxnLst/>
              <a:rect r="r" b="b" t="t" l="l"/>
              <a:pathLst>
                <a:path h="101981" w="101981">
                  <a:moveTo>
                    <a:pt x="0" y="51054"/>
                  </a:moveTo>
                  <a:cubicBezTo>
                    <a:pt x="0" y="22860"/>
                    <a:pt x="22860" y="0"/>
                    <a:pt x="51054" y="0"/>
                  </a:cubicBezTo>
                  <a:cubicBezTo>
                    <a:pt x="79248" y="0"/>
                    <a:pt x="101981" y="22860"/>
                    <a:pt x="101981" y="51054"/>
                  </a:cubicBezTo>
                  <a:cubicBezTo>
                    <a:pt x="101981" y="79248"/>
                    <a:pt x="79121" y="101981"/>
                    <a:pt x="51054" y="101981"/>
                  </a:cubicBezTo>
                  <a:cubicBezTo>
                    <a:pt x="22987" y="101981"/>
                    <a:pt x="0" y="79121"/>
                    <a:pt x="0" y="51054"/>
                  </a:cubicBezTo>
                  <a:close/>
                </a:path>
              </a:pathLst>
            </a:custGeom>
            <a:solidFill>
              <a:srgbClr val="006747"/>
            </a:solidFill>
            <a:ln w="12700">
              <a:solidFill>
                <a:srgbClr val="000000"/>
              </a:solidFill>
            </a:ln>
          </p:spPr>
        </p:sp>
      </p:grpSp>
      <p:sp>
        <p:nvSpPr>
          <p:cNvPr name="TextBox 10" id="10"/>
          <p:cNvSpPr txBox="true"/>
          <p:nvPr/>
        </p:nvSpPr>
        <p:spPr>
          <a:xfrm rot="0">
            <a:off x="1054894" y="1912739"/>
            <a:ext cx="7902179" cy="302419"/>
          </a:xfrm>
          <a:prstGeom prst="rect">
            <a:avLst/>
          </a:prstGeom>
        </p:spPr>
        <p:txBody>
          <a:bodyPr anchor="t" rtlCol="false" tIns="0" lIns="0" bIns="0" rIns="0">
            <a:spAutoFit/>
          </a:bodyPr>
          <a:lstStyle/>
          <a:p>
            <a:pPr algn="l">
              <a:lnSpc>
                <a:spcPts val="1874"/>
              </a:lnSpc>
            </a:pPr>
            <a:r>
              <a:rPr lang="en-US" sz="1187" b="true">
                <a:solidFill>
                  <a:srgbClr val="4B4A4A"/>
                </a:solidFill>
                <a:latin typeface="Arimo Bold"/>
                <a:ea typeface="Arimo Bold"/>
                <a:cs typeface="Arimo Bold"/>
                <a:sym typeface="Arimo Bold"/>
              </a:rPr>
              <a:t>Enhanced Efficiency:</a:t>
            </a:r>
            <a:r>
              <a:rPr lang="en-US" sz="1187">
                <a:solidFill>
                  <a:srgbClr val="4B4A4A"/>
                </a:solidFill>
                <a:latin typeface="Arimo"/>
                <a:ea typeface="Arimo"/>
                <a:cs typeface="Arimo"/>
                <a:sym typeface="Arimo"/>
              </a:rPr>
              <a:t> AI significantly improves email classification speed and accuracy.</a:t>
            </a:r>
          </a:p>
        </p:txBody>
      </p:sp>
      <p:grpSp>
        <p:nvGrpSpPr>
          <p:cNvPr name="Group 11" id="11"/>
          <p:cNvGrpSpPr/>
          <p:nvPr/>
        </p:nvGrpSpPr>
        <p:grpSpPr>
          <a:xfrm rot="0">
            <a:off x="825252" y="2605831"/>
            <a:ext cx="76498" cy="76498"/>
            <a:chOff x="0" y="0"/>
            <a:chExt cx="101997" cy="101997"/>
          </a:xfrm>
        </p:grpSpPr>
        <p:sp>
          <p:nvSpPr>
            <p:cNvPr name="Freeform 12" id="12"/>
            <p:cNvSpPr/>
            <p:nvPr/>
          </p:nvSpPr>
          <p:spPr>
            <a:xfrm flipH="false" flipV="false" rot="0">
              <a:off x="0" y="0"/>
              <a:ext cx="101981" cy="101981"/>
            </a:xfrm>
            <a:custGeom>
              <a:avLst/>
              <a:gdLst/>
              <a:ahLst/>
              <a:cxnLst/>
              <a:rect r="r" b="b" t="t" l="l"/>
              <a:pathLst>
                <a:path h="101981" w="101981">
                  <a:moveTo>
                    <a:pt x="0" y="51054"/>
                  </a:moveTo>
                  <a:cubicBezTo>
                    <a:pt x="0" y="22860"/>
                    <a:pt x="22860" y="0"/>
                    <a:pt x="51054" y="0"/>
                  </a:cubicBezTo>
                  <a:cubicBezTo>
                    <a:pt x="79248" y="0"/>
                    <a:pt x="101981" y="22860"/>
                    <a:pt x="101981" y="51054"/>
                  </a:cubicBezTo>
                  <a:cubicBezTo>
                    <a:pt x="101981" y="79248"/>
                    <a:pt x="79121" y="101981"/>
                    <a:pt x="51054" y="101981"/>
                  </a:cubicBezTo>
                  <a:cubicBezTo>
                    <a:pt x="22987" y="101981"/>
                    <a:pt x="0" y="79121"/>
                    <a:pt x="0" y="51054"/>
                  </a:cubicBezTo>
                  <a:close/>
                </a:path>
              </a:pathLst>
            </a:custGeom>
            <a:solidFill>
              <a:srgbClr val="006747"/>
            </a:solidFill>
            <a:ln w="12700">
              <a:solidFill>
                <a:srgbClr val="000000"/>
              </a:solidFill>
            </a:ln>
          </p:spPr>
        </p:sp>
      </p:grpSp>
      <p:sp>
        <p:nvSpPr>
          <p:cNvPr name="TextBox 13" id="13"/>
          <p:cNvSpPr txBox="true"/>
          <p:nvPr/>
        </p:nvSpPr>
        <p:spPr>
          <a:xfrm rot="0">
            <a:off x="1054894" y="2464445"/>
            <a:ext cx="7902179" cy="302419"/>
          </a:xfrm>
          <a:prstGeom prst="rect">
            <a:avLst/>
          </a:prstGeom>
        </p:spPr>
        <p:txBody>
          <a:bodyPr anchor="t" rtlCol="false" tIns="0" lIns="0" bIns="0" rIns="0">
            <a:spAutoFit/>
          </a:bodyPr>
          <a:lstStyle/>
          <a:p>
            <a:pPr algn="l">
              <a:lnSpc>
                <a:spcPts val="1874"/>
              </a:lnSpc>
            </a:pPr>
            <a:r>
              <a:rPr lang="en-US" sz="1187" b="true">
                <a:solidFill>
                  <a:srgbClr val="4B4A4A"/>
                </a:solidFill>
                <a:latin typeface="Arimo Bold"/>
                <a:ea typeface="Arimo Bold"/>
                <a:cs typeface="Arimo Bold"/>
                <a:sym typeface="Arimo Bold"/>
              </a:rPr>
              <a:t>Effective Automation:</a:t>
            </a:r>
            <a:r>
              <a:rPr lang="en-US" sz="1187">
                <a:solidFill>
                  <a:srgbClr val="4B4A4A"/>
                </a:solidFill>
                <a:latin typeface="Arimo"/>
                <a:ea typeface="Arimo"/>
                <a:cs typeface="Arimo"/>
                <a:sym typeface="Arimo"/>
              </a:rPr>
              <a:t> Our NLP model provides an effective solution for automated email management.</a:t>
            </a:r>
          </a:p>
        </p:txBody>
      </p:sp>
      <p:grpSp>
        <p:nvGrpSpPr>
          <p:cNvPr name="Group 14" id="14"/>
          <p:cNvGrpSpPr/>
          <p:nvPr/>
        </p:nvGrpSpPr>
        <p:grpSpPr>
          <a:xfrm rot="0">
            <a:off x="825252" y="3157538"/>
            <a:ext cx="76498" cy="76498"/>
            <a:chOff x="0" y="0"/>
            <a:chExt cx="101997" cy="101997"/>
          </a:xfrm>
        </p:grpSpPr>
        <p:sp>
          <p:nvSpPr>
            <p:cNvPr name="Freeform 15" id="15"/>
            <p:cNvSpPr/>
            <p:nvPr/>
          </p:nvSpPr>
          <p:spPr>
            <a:xfrm flipH="false" flipV="false" rot="0">
              <a:off x="0" y="0"/>
              <a:ext cx="101981" cy="101981"/>
            </a:xfrm>
            <a:custGeom>
              <a:avLst/>
              <a:gdLst/>
              <a:ahLst/>
              <a:cxnLst/>
              <a:rect r="r" b="b" t="t" l="l"/>
              <a:pathLst>
                <a:path h="101981" w="101981">
                  <a:moveTo>
                    <a:pt x="0" y="51054"/>
                  </a:moveTo>
                  <a:cubicBezTo>
                    <a:pt x="0" y="22860"/>
                    <a:pt x="22860" y="0"/>
                    <a:pt x="51054" y="0"/>
                  </a:cubicBezTo>
                  <a:cubicBezTo>
                    <a:pt x="79248" y="0"/>
                    <a:pt x="101981" y="22860"/>
                    <a:pt x="101981" y="51054"/>
                  </a:cubicBezTo>
                  <a:cubicBezTo>
                    <a:pt x="101981" y="79248"/>
                    <a:pt x="79121" y="101981"/>
                    <a:pt x="51054" y="101981"/>
                  </a:cubicBezTo>
                  <a:cubicBezTo>
                    <a:pt x="22987" y="101981"/>
                    <a:pt x="0" y="79121"/>
                    <a:pt x="0" y="51054"/>
                  </a:cubicBezTo>
                  <a:close/>
                </a:path>
              </a:pathLst>
            </a:custGeom>
            <a:solidFill>
              <a:srgbClr val="006747"/>
            </a:solidFill>
            <a:ln w="12700">
              <a:solidFill>
                <a:srgbClr val="000000"/>
              </a:solidFill>
            </a:ln>
          </p:spPr>
        </p:sp>
      </p:grpSp>
      <p:sp>
        <p:nvSpPr>
          <p:cNvPr name="TextBox 16" id="16"/>
          <p:cNvSpPr txBox="true"/>
          <p:nvPr/>
        </p:nvSpPr>
        <p:spPr>
          <a:xfrm rot="0">
            <a:off x="1054894" y="3016151"/>
            <a:ext cx="7902179" cy="302419"/>
          </a:xfrm>
          <a:prstGeom prst="rect">
            <a:avLst/>
          </a:prstGeom>
        </p:spPr>
        <p:txBody>
          <a:bodyPr anchor="t" rtlCol="false" tIns="0" lIns="0" bIns="0" rIns="0">
            <a:spAutoFit/>
          </a:bodyPr>
          <a:lstStyle/>
          <a:p>
            <a:pPr algn="l">
              <a:lnSpc>
                <a:spcPts val="1874"/>
              </a:lnSpc>
            </a:pPr>
            <a:r>
              <a:rPr lang="en-US" sz="1187" b="true">
                <a:solidFill>
                  <a:srgbClr val="4B4A4A"/>
                </a:solidFill>
                <a:latin typeface="Arimo Bold"/>
                <a:ea typeface="Arimo Bold"/>
                <a:cs typeface="Arimo Bold"/>
                <a:sym typeface="Arimo Bold"/>
              </a:rPr>
              <a:t>Deployable System:</a:t>
            </a:r>
            <a:r>
              <a:rPr lang="en-US" sz="1187">
                <a:solidFill>
                  <a:srgbClr val="4B4A4A"/>
                </a:solidFill>
                <a:latin typeface="Arimo"/>
                <a:ea typeface="Arimo"/>
                <a:cs typeface="Arimo"/>
                <a:sym typeface="Arimo"/>
              </a:rPr>
              <a:t> We have developed a user-friendly and readily deployable system.</a:t>
            </a:r>
          </a:p>
        </p:txBody>
      </p:sp>
      <p:grpSp>
        <p:nvGrpSpPr>
          <p:cNvPr name="Group 17" id="17"/>
          <p:cNvGrpSpPr>
            <a:grpSpLocks noChangeAspect="true"/>
          </p:cNvGrpSpPr>
          <p:nvPr/>
        </p:nvGrpSpPr>
        <p:grpSpPr>
          <a:xfrm rot="0">
            <a:off x="825252" y="3490912"/>
            <a:ext cx="5285631" cy="5285631"/>
            <a:chOff x="0" y="0"/>
            <a:chExt cx="7047508" cy="7047508"/>
          </a:xfrm>
        </p:grpSpPr>
        <p:sp>
          <p:nvSpPr>
            <p:cNvPr name="Freeform 18" id="18" descr="preencoded.png"/>
            <p:cNvSpPr/>
            <p:nvPr/>
          </p:nvSpPr>
          <p:spPr>
            <a:xfrm flipH="false" flipV="false" rot="0">
              <a:off x="0" y="0"/>
              <a:ext cx="7047484" cy="7047484"/>
            </a:xfrm>
            <a:custGeom>
              <a:avLst/>
              <a:gdLst/>
              <a:ahLst/>
              <a:cxnLst/>
              <a:rect r="r" b="b" t="t" l="l"/>
              <a:pathLst>
                <a:path h="7047484" w="7047484">
                  <a:moveTo>
                    <a:pt x="0" y="0"/>
                  </a:moveTo>
                  <a:lnTo>
                    <a:pt x="7047484" y="0"/>
                  </a:lnTo>
                  <a:lnTo>
                    <a:pt x="7047484" y="7047484"/>
                  </a:lnTo>
                  <a:lnTo>
                    <a:pt x="0" y="7047484"/>
                  </a:lnTo>
                  <a:lnTo>
                    <a:pt x="0" y="0"/>
                  </a:lnTo>
                  <a:close/>
                </a:path>
              </a:pathLst>
            </a:custGeom>
            <a:blipFill>
              <a:blip r:embed="rId4"/>
              <a:stretch>
                <a:fillRect l="0" t="0" r="0" b="0"/>
              </a:stretch>
            </a:blipFill>
          </p:spPr>
        </p:sp>
      </p:grpSp>
      <p:sp>
        <p:nvSpPr>
          <p:cNvPr name="TextBox 19" id="19"/>
          <p:cNvSpPr txBox="true"/>
          <p:nvPr/>
        </p:nvSpPr>
        <p:spPr>
          <a:xfrm rot="0">
            <a:off x="9340454" y="1500634"/>
            <a:ext cx="2298948" cy="296912"/>
          </a:xfrm>
          <a:prstGeom prst="rect">
            <a:avLst/>
          </a:prstGeom>
        </p:spPr>
        <p:txBody>
          <a:bodyPr anchor="t" rtlCol="false" tIns="0" lIns="0" bIns="0" rIns="0">
            <a:spAutoFit/>
          </a:bodyPr>
          <a:lstStyle/>
          <a:p>
            <a:pPr algn="l">
              <a:lnSpc>
                <a:spcPts val="2249"/>
              </a:lnSpc>
            </a:pPr>
            <a:r>
              <a:rPr lang="en-US" sz="1750" b="true">
                <a:solidFill>
                  <a:srgbClr val="006747"/>
                </a:solidFill>
                <a:latin typeface="Noto Serif Bold"/>
                <a:ea typeface="Noto Serif Bold"/>
                <a:cs typeface="Noto Serif Bold"/>
                <a:sym typeface="Noto Serif Bold"/>
              </a:rPr>
              <a:t>Future Work</a:t>
            </a:r>
          </a:p>
        </p:txBody>
      </p:sp>
      <p:grpSp>
        <p:nvGrpSpPr>
          <p:cNvPr name="Group 20" id="20"/>
          <p:cNvGrpSpPr/>
          <p:nvPr/>
        </p:nvGrpSpPr>
        <p:grpSpPr>
          <a:xfrm rot="0">
            <a:off x="9340454" y="2054126"/>
            <a:ext cx="76497" cy="76498"/>
            <a:chOff x="0" y="0"/>
            <a:chExt cx="101997" cy="101997"/>
          </a:xfrm>
        </p:grpSpPr>
        <p:sp>
          <p:nvSpPr>
            <p:cNvPr name="Freeform 21" id="21"/>
            <p:cNvSpPr/>
            <p:nvPr/>
          </p:nvSpPr>
          <p:spPr>
            <a:xfrm flipH="false" flipV="false" rot="0">
              <a:off x="0" y="0"/>
              <a:ext cx="101981" cy="101981"/>
            </a:xfrm>
            <a:custGeom>
              <a:avLst/>
              <a:gdLst/>
              <a:ahLst/>
              <a:cxnLst/>
              <a:rect r="r" b="b" t="t" l="l"/>
              <a:pathLst>
                <a:path h="101981" w="101981">
                  <a:moveTo>
                    <a:pt x="0" y="51054"/>
                  </a:moveTo>
                  <a:cubicBezTo>
                    <a:pt x="0" y="22860"/>
                    <a:pt x="22860" y="0"/>
                    <a:pt x="51054" y="0"/>
                  </a:cubicBezTo>
                  <a:cubicBezTo>
                    <a:pt x="79248" y="0"/>
                    <a:pt x="101981" y="22860"/>
                    <a:pt x="101981" y="51054"/>
                  </a:cubicBezTo>
                  <a:cubicBezTo>
                    <a:pt x="101981" y="79248"/>
                    <a:pt x="79121" y="101981"/>
                    <a:pt x="51054" y="101981"/>
                  </a:cubicBezTo>
                  <a:cubicBezTo>
                    <a:pt x="22987" y="101981"/>
                    <a:pt x="0" y="79121"/>
                    <a:pt x="0" y="51054"/>
                  </a:cubicBezTo>
                  <a:close/>
                </a:path>
              </a:pathLst>
            </a:custGeom>
            <a:solidFill>
              <a:srgbClr val="006747"/>
            </a:solidFill>
            <a:ln w="12700">
              <a:solidFill>
                <a:srgbClr val="000000"/>
              </a:solidFill>
            </a:ln>
          </p:spPr>
        </p:sp>
      </p:grpSp>
      <p:sp>
        <p:nvSpPr>
          <p:cNvPr name="TextBox 22" id="22"/>
          <p:cNvSpPr txBox="true"/>
          <p:nvPr/>
        </p:nvSpPr>
        <p:spPr>
          <a:xfrm rot="0">
            <a:off x="9570095" y="1912739"/>
            <a:ext cx="7902179" cy="302419"/>
          </a:xfrm>
          <a:prstGeom prst="rect">
            <a:avLst/>
          </a:prstGeom>
        </p:spPr>
        <p:txBody>
          <a:bodyPr anchor="t" rtlCol="false" tIns="0" lIns="0" bIns="0" rIns="0">
            <a:spAutoFit/>
          </a:bodyPr>
          <a:lstStyle/>
          <a:p>
            <a:pPr algn="l">
              <a:lnSpc>
                <a:spcPts val="1874"/>
              </a:lnSpc>
            </a:pPr>
            <a:r>
              <a:rPr lang="en-US" sz="1187" b="true">
                <a:solidFill>
                  <a:srgbClr val="4B4A4A"/>
                </a:solidFill>
                <a:latin typeface="Arimo Bold"/>
                <a:ea typeface="Arimo Bold"/>
                <a:cs typeface="Arimo Bold"/>
                <a:sym typeface="Arimo Bold"/>
              </a:rPr>
              <a:t>Advanced Models:</a:t>
            </a:r>
            <a:r>
              <a:rPr lang="en-US" sz="1187">
                <a:solidFill>
                  <a:srgbClr val="4B4A4A"/>
                </a:solidFill>
                <a:latin typeface="Arimo"/>
                <a:ea typeface="Arimo"/>
                <a:cs typeface="Arimo"/>
                <a:sym typeface="Arimo"/>
              </a:rPr>
              <a:t> Integration of BERT/Transformers for deeper contextual understanding.</a:t>
            </a:r>
          </a:p>
        </p:txBody>
      </p:sp>
      <p:grpSp>
        <p:nvGrpSpPr>
          <p:cNvPr name="Group 23" id="23"/>
          <p:cNvGrpSpPr/>
          <p:nvPr/>
        </p:nvGrpSpPr>
        <p:grpSpPr>
          <a:xfrm rot="0">
            <a:off x="9340454" y="2605831"/>
            <a:ext cx="76497" cy="76498"/>
            <a:chOff x="0" y="0"/>
            <a:chExt cx="101997" cy="101997"/>
          </a:xfrm>
        </p:grpSpPr>
        <p:sp>
          <p:nvSpPr>
            <p:cNvPr name="Freeform 24" id="24"/>
            <p:cNvSpPr/>
            <p:nvPr/>
          </p:nvSpPr>
          <p:spPr>
            <a:xfrm flipH="false" flipV="false" rot="0">
              <a:off x="0" y="0"/>
              <a:ext cx="101981" cy="101981"/>
            </a:xfrm>
            <a:custGeom>
              <a:avLst/>
              <a:gdLst/>
              <a:ahLst/>
              <a:cxnLst/>
              <a:rect r="r" b="b" t="t" l="l"/>
              <a:pathLst>
                <a:path h="101981" w="101981">
                  <a:moveTo>
                    <a:pt x="0" y="51054"/>
                  </a:moveTo>
                  <a:cubicBezTo>
                    <a:pt x="0" y="22860"/>
                    <a:pt x="22860" y="0"/>
                    <a:pt x="51054" y="0"/>
                  </a:cubicBezTo>
                  <a:cubicBezTo>
                    <a:pt x="79248" y="0"/>
                    <a:pt x="101981" y="22860"/>
                    <a:pt x="101981" y="51054"/>
                  </a:cubicBezTo>
                  <a:cubicBezTo>
                    <a:pt x="101981" y="79248"/>
                    <a:pt x="79121" y="101981"/>
                    <a:pt x="51054" y="101981"/>
                  </a:cubicBezTo>
                  <a:cubicBezTo>
                    <a:pt x="22987" y="101981"/>
                    <a:pt x="0" y="79121"/>
                    <a:pt x="0" y="51054"/>
                  </a:cubicBezTo>
                  <a:close/>
                </a:path>
              </a:pathLst>
            </a:custGeom>
            <a:solidFill>
              <a:srgbClr val="006747"/>
            </a:solidFill>
            <a:ln w="12700">
              <a:solidFill>
                <a:srgbClr val="000000"/>
              </a:solidFill>
            </a:ln>
          </p:spPr>
        </p:sp>
      </p:grpSp>
      <p:sp>
        <p:nvSpPr>
          <p:cNvPr name="TextBox 25" id="25"/>
          <p:cNvSpPr txBox="true"/>
          <p:nvPr/>
        </p:nvSpPr>
        <p:spPr>
          <a:xfrm rot="0">
            <a:off x="9570095" y="2464445"/>
            <a:ext cx="7902179" cy="302419"/>
          </a:xfrm>
          <a:prstGeom prst="rect">
            <a:avLst/>
          </a:prstGeom>
        </p:spPr>
        <p:txBody>
          <a:bodyPr anchor="t" rtlCol="false" tIns="0" lIns="0" bIns="0" rIns="0">
            <a:spAutoFit/>
          </a:bodyPr>
          <a:lstStyle/>
          <a:p>
            <a:pPr algn="l">
              <a:lnSpc>
                <a:spcPts val="1874"/>
              </a:lnSpc>
            </a:pPr>
            <a:r>
              <a:rPr lang="en-US" sz="1187" b="true">
                <a:solidFill>
                  <a:srgbClr val="4B4A4A"/>
                </a:solidFill>
                <a:latin typeface="Arimo Bold"/>
                <a:ea typeface="Arimo Bold"/>
                <a:cs typeface="Arimo Bold"/>
                <a:sym typeface="Arimo Bold"/>
              </a:rPr>
              <a:t>Multilingual Support:</a:t>
            </a:r>
            <a:r>
              <a:rPr lang="en-US" sz="1187">
                <a:solidFill>
                  <a:srgbClr val="4B4A4A"/>
                </a:solidFill>
                <a:latin typeface="Arimo"/>
                <a:ea typeface="Arimo"/>
                <a:cs typeface="Arimo"/>
                <a:sym typeface="Arimo"/>
              </a:rPr>
              <a:t> Expanding classification capabilities to multiple languages.</a:t>
            </a:r>
          </a:p>
        </p:txBody>
      </p:sp>
      <p:grpSp>
        <p:nvGrpSpPr>
          <p:cNvPr name="Group 26" id="26"/>
          <p:cNvGrpSpPr/>
          <p:nvPr/>
        </p:nvGrpSpPr>
        <p:grpSpPr>
          <a:xfrm rot="0">
            <a:off x="9340454" y="3157538"/>
            <a:ext cx="76497" cy="76498"/>
            <a:chOff x="0" y="0"/>
            <a:chExt cx="101997" cy="101997"/>
          </a:xfrm>
        </p:grpSpPr>
        <p:sp>
          <p:nvSpPr>
            <p:cNvPr name="Freeform 27" id="27"/>
            <p:cNvSpPr/>
            <p:nvPr/>
          </p:nvSpPr>
          <p:spPr>
            <a:xfrm flipH="false" flipV="false" rot="0">
              <a:off x="0" y="0"/>
              <a:ext cx="101981" cy="101981"/>
            </a:xfrm>
            <a:custGeom>
              <a:avLst/>
              <a:gdLst/>
              <a:ahLst/>
              <a:cxnLst/>
              <a:rect r="r" b="b" t="t" l="l"/>
              <a:pathLst>
                <a:path h="101981" w="101981">
                  <a:moveTo>
                    <a:pt x="0" y="51054"/>
                  </a:moveTo>
                  <a:cubicBezTo>
                    <a:pt x="0" y="22860"/>
                    <a:pt x="22860" y="0"/>
                    <a:pt x="51054" y="0"/>
                  </a:cubicBezTo>
                  <a:cubicBezTo>
                    <a:pt x="79248" y="0"/>
                    <a:pt x="101981" y="22860"/>
                    <a:pt x="101981" y="51054"/>
                  </a:cubicBezTo>
                  <a:cubicBezTo>
                    <a:pt x="101981" y="79248"/>
                    <a:pt x="79121" y="101981"/>
                    <a:pt x="51054" y="101981"/>
                  </a:cubicBezTo>
                  <a:cubicBezTo>
                    <a:pt x="22987" y="101981"/>
                    <a:pt x="0" y="79121"/>
                    <a:pt x="0" y="51054"/>
                  </a:cubicBezTo>
                  <a:close/>
                </a:path>
              </a:pathLst>
            </a:custGeom>
            <a:solidFill>
              <a:srgbClr val="006747"/>
            </a:solidFill>
            <a:ln w="12700">
              <a:solidFill>
                <a:srgbClr val="000000"/>
              </a:solidFill>
            </a:ln>
          </p:spPr>
        </p:sp>
      </p:grpSp>
      <p:sp>
        <p:nvSpPr>
          <p:cNvPr name="TextBox 28" id="28"/>
          <p:cNvSpPr txBox="true"/>
          <p:nvPr/>
        </p:nvSpPr>
        <p:spPr>
          <a:xfrm rot="0">
            <a:off x="9570095" y="3016151"/>
            <a:ext cx="7902179" cy="302419"/>
          </a:xfrm>
          <a:prstGeom prst="rect">
            <a:avLst/>
          </a:prstGeom>
        </p:spPr>
        <p:txBody>
          <a:bodyPr anchor="t" rtlCol="false" tIns="0" lIns="0" bIns="0" rIns="0">
            <a:spAutoFit/>
          </a:bodyPr>
          <a:lstStyle/>
          <a:p>
            <a:pPr algn="l">
              <a:lnSpc>
                <a:spcPts val="1874"/>
              </a:lnSpc>
            </a:pPr>
            <a:r>
              <a:rPr lang="en-US" sz="1187" b="true">
                <a:solidFill>
                  <a:srgbClr val="4B4A4A"/>
                </a:solidFill>
                <a:latin typeface="Arimo Bold"/>
                <a:ea typeface="Arimo Bold"/>
                <a:cs typeface="Arimo Bold"/>
                <a:sym typeface="Arimo Bold"/>
              </a:rPr>
              <a:t>API Integration:</a:t>
            </a:r>
            <a:r>
              <a:rPr lang="en-US" sz="1187">
                <a:solidFill>
                  <a:srgbClr val="4B4A4A"/>
                </a:solidFill>
                <a:latin typeface="Arimo"/>
                <a:ea typeface="Arimo"/>
                <a:cs typeface="Arimo"/>
                <a:sym typeface="Arimo"/>
              </a:rPr>
              <a:t> Direct integration with Gmail/Outlook APIs for seamless user experience.</a:t>
            </a:r>
          </a:p>
        </p:txBody>
      </p:sp>
      <p:grpSp>
        <p:nvGrpSpPr>
          <p:cNvPr name="Group 29" id="29"/>
          <p:cNvGrpSpPr/>
          <p:nvPr/>
        </p:nvGrpSpPr>
        <p:grpSpPr>
          <a:xfrm rot="0">
            <a:off x="9340454" y="3709244"/>
            <a:ext cx="76497" cy="76498"/>
            <a:chOff x="0" y="0"/>
            <a:chExt cx="101997" cy="101997"/>
          </a:xfrm>
        </p:grpSpPr>
        <p:sp>
          <p:nvSpPr>
            <p:cNvPr name="Freeform 30" id="30"/>
            <p:cNvSpPr/>
            <p:nvPr/>
          </p:nvSpPr>
          <p:spPr>
            <a:xfrm flipH="false" flipV="false" rot="0">
              <a:off x="0" y="0"/>
              <a:ext cx="101981" cy="101981"/>
            </a:xfrm>
            <a:custGeom>
              <a:avLst/>
              <a:gdLst/>
              <a:ahLst/>
              <a:cxnLst/>
              <a:rect r="r" b="b" t="t" l="l"/>
              <a:pathLst>
                <a:path h="101981" w="101981">
                  <a:moveTo>
                    <a:pt x="0" y="51054"/>
                  </a:moveTo>
                  <a:cubicBezTo>
                    <a:pt x="0" y="22860"/>
                    <a:pt x="22860" y="0"/>
                    <a:pt x="51054" y="0"/>
                  </a:cubicBezTo>
                  <a:cubicBezTo>
                    <a:pt x="79248" y="0"/>
                    <a:pt x="101981" y="22860"/>
                    <a:pt x="101981" y="51054"/>
                  </a:cubicBezTo>
                  <a:cubicBezTo>
                    <a:pt x="101981" y="79248"/>
                    <a:pt x="79121" y="101981"/>
                    <a:pt x="51054" y="101981"/>
                  </a:cubicBezTo>
                  <a:cubicBezTo>
                    <a:pt x="22987" y="101981"/>
                    <a:pt x="0" y="79121"/>
                    <a:pt x="0" y="51054"/>
                  </a:cubicBezTo>
                  <a:close/>
                </a:path>
              </a:pathLst>
            </a:custGeom>
            <a:solidFill>
              <a:srgbClr val="006747"/>
            </a:solidFill>
            <a:ln w="12700">
              <a:solidFill>
                <a:srgbClr val="000000"/>
              </a:solidFill>
            </a:ln>
          </p:spPr>
        </p:sp>
      </p:grpSp>
      <p:sp>
        <p:nvSpPr>
          <p:cNvPr name="TextBox 31" id="31"/>
          <p:cNvSpPr txBox="true"/>
          <p:nvPr/>
        </p:nvSpPr>
        <p:spPr>
          <a:xfrm rot="0">
            <a:off x="9570095" y="3567856"/>
            <a:ext cx="7902179" cy="302419"/>
          </a:xfrm>
          <a:prstGeom prst="rect">
            <a:avLst/>
          </a:prstGeom>
        </p:spPr>
        <p:txBody>
          <a:bodyPr anchor="t" rtlCol="false" tIns="0" lIns="0" bIns="0" rIns="0">
            <a:spAutoFit/>
          </a:bodyPr>
          <a:lstStyle/>
          <a:p>
            <a:pPr algn="l">
              <a:lnSpc>
                <a:spcPts val="1874"/>
              </a:lnSpc>
            </a:pPr>
            <a:r>
              <a:rPr lang="en-US" sz="1187" b="true">
                <a:solidFill>
                  <a:srgbClr val="4B4A4A"/>
                </a:solidFill>
                <a:latin typeface="Arimo Bold"/>
                <a:ea typeface="Arimo Bold"/>
                <a:cs typeface="Arimo Bold"/>
                <a:sym typeface="Arimo Bold"/>
              </a:rPr>
              <a:t>Cloud Deployment:</a:t>
            </a:r>
            <a:r>
              <a:rPr lang="en-US" sz="1187">
                <a:solidFill>
                  <a:srgbClr val="4B4A4A"/>
                </a:solidFill>
                <a:latin typeface="Arimo"/>
                <a:ea typeface="Arimo"/>
                <a:cs typeface="Arimo"/>
                <a:sym typeface="Arimo"/>
              </a:rPr>
              <a:t> Hosting the system on cloud platforms for scalability and accessibility.</a:t>
            </a:r>
          </a:p>
        </p:txBody>
      </p:sp>
      <p:grpSp>
        <p:nvGrpSpPr>
          <p:cNvPr name="Group 32" id="32"/>
          <p:cNvGrpSpPr/>
          <p:nvPr/>
        </p:nvGrpSpPr>
        <p:grpSpPr>
          <a:xfrm rot="0">
            <a:off x="9340454" y="4260949"/>
            <a:ext cx="76497" cy="76498"/>
            <a:chOff x="0" y="0"/>
            <a:chExt cx="101997" cy="101997"/>
          </a:xfrm>
        </p:grpSpPr>
        <p:sp>
          <p:nvSpPr>
            <p:cNvPr name="Freeform 33" id="33"/>
            <p:cNvSpPr/>
            <p:nvPr/>
          </p:nvSpPr>
          <p:spPr>
            <a:xfrm flipH="false" flipV="false" rot="0">
              <a:off x="0" y="0"/>
              <a:ext cx="101981" cy="101981"/>
            </a:xfrm>
            <a:custGeom>
              <a:avLst/>
              <a:gdLst/>
              <a:ahLst/>
              <a:cxnLst/>
              <a:rect r="r" b="b" t="t" l="l"/>
              <a:pathLst>
                <a:path h="101981" w="101981">
                  <a:moveTo>
                    <a:pt x="0" y="51054"/>
                  </a:moveTo>
                  <a:cubicBezTo>
                    <a:pt x="0" y="22860"/>
                    <a:pt x="22860" y="0"/>
                    <a:pt x="51054" y="0"/>
                  </a:cubicBezTo>
                  <a:cubicBezTo>
                    <a:pt x="79248" y="0"/>
                    <a:pt x="101981" y="22860"/>
                    <a:pt x="101981" y="51054"/>
                  </a:cubicBezTo>
                  <a:cubicBezTo>
                    <a:pt x="101981" y="79248"/>
                    <a:pt x="79121" y="101981"/>
                    <a:pt x="51054" y="101981"/>
                  </a:cubicBezTo>
                  <a:cubicBezTo>
                    <a:pt x="22987" y="101981"/>
                    <a:pt x="0" y="79121"/>
                    <a:pt x="0" y="51054"/>
                  </a:cubicBezTo>
                  <a:close/>
                </a:path>
              </a:pathLst>
            </a:custGeom>
            <a:solidFill>
              <a:srgbClr val="006747"/>
            </a:solidFill>
            <a:ln w="12700">
              <a:solidFill>
                <a:srgbClr val="000000"/>
              </a:solidFill>
            </a:ln>
          </p:spPr>
        </p:sp>
      </p:grpSp>
      <p:sp>
        <p:nvSpPr>
          <p:cNvPr name="TextBox 34" id="34"/>
          <p:cNvSpPr txBox="true"/>
          <p:nvPr/>
        </p:nvSpPr>
        <p:spPr>
          <a:xfrm rot="0">
            <a:off x="9570095" y="4119562"/>
            <a:ext cx="7902179" cy="302419"/>
          </a:xfrm>
          <a:prstGeom prst="rect">
            <a:avLst/>
          </a:prstGeom>
        </p:spPr>
        <p:txBody>
          <a:bodyPr anchor="t" rtlCol="false" tIns="0" lIns="0" bIns="0" rIns="0">
            <a:spAutoFit/>
          </a:bodyPr>
          <a:lstStyle/>
          <a:p>
            <a:pPr algn="l">
              <a:lnSpc>
                <a:spcPts val="1874"/>
              </a:lnSpc>
            </a:pPr>
            <a:r>
              <a:rPr lang="en-US" sz="1187" b="true">
                <a:solidFill>
                  <a:srgbClr val="4B4A4A"/>
                </a:solidFill>
                <a:latin typeface="Arimo Bold"/>
                <a:ea typeface="Arimo Bold"/>
                <a:cs typeface="Arimo Bold"/>
                <a:sym typeface="Arimo Bold"/>
              </a:rPr>
              <a:t>GENAI Summarization:</a:t>
            </a:r>
            <a:r>
              <a:rPr lang="en-US" sz="1187">
                <a:solidFill>
                  <a:srgbClr val="4B4A4A"/>
                </a:solidFill>
                <a:latin typeface="Arimo"/>
                <a:ea typeface="Arimo"/>
                <a:cs typeface="Arimo"/>
                <a:sym typeface="Arimo"/>
              </a:rPr>
              <a:t> Implementing GENAI for intelligent email summarization.</a:t>
            </a:r>
          </a:p>
        </p:txBody>
      </p:sp>
      <p:grpSp>
        <p:nvGrpSpPr>
          <p:cNvPr name="Group 35" id="35"/>
          <p:cNvGrpSpPr>
            <a:grpSpLocks noChangeAspect="true"/>
          </p:cNvGrpSpPr>
          <p:nvPr/>
        </p:nvGrpSpPr>
        <p:grpSpPr>
          <a:xfrm rot="0">
            <a:off x="9340454" y="4594324"/>
            <a:ext cx="5285631" cy="5285631"/>
            <a:chOff x="0" y="0"/>
            <a:chExt cx="7047508" cy="7047508"/>
          </a:xfrm>
        </p:grpSpPr>
        <p:sp>
          <p:nvSpPr>
            <p:cNvPr name="Freeform 36" id="36" descr="preencoded.png"/>
            <p:cNvSpPr/>
            <p:nvPr/>
          </p:nvSpPr>
          <p:spPr>
            <a:xfrm flipH="false" flipV="false" rot="0">
              <a:off x="0" y="0"/>
              <a:ext cx="7047484" cy="7047484"/>
            </a:xfrm>
            <a:custGeom>
              <a:avLst/>
              <a:gdLst/>
              <a:ahLst/>
              <a:cxnLst/>
              <a:rect r="r" b="b" t="t" l="l"/>
              <a:pathLst>
                <a:path h="7047484" w="7047484">
                  <a:moveTo>
                    <a:pt x="0" y="0"/>
                  </a:moveTo>
                  <a:lnTo>
                    <a:pt x="7047484" y="0"/>
                  </a:lnTo>
                  <a:lnTo>
                    <a:pt x="7047484" y="7047484"/>
                  </a:lnTo>
                  <a:lnTo>
                    <a:pt x="0" y="7047484"/>
                  </a:lnTo>
                  <a:lnTo>
                    <a:pt x="0" y="0"/>
                  </a:lnTo>
                  <a:close/>
                </a:path>
              </a:pathLst>
            </a:custGeom>
            <a:blipFill>
              <a:blip r:embed="rId5"/>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a:ln w="12700">
              <a:solidFill>
                <a:srgbClr val="000000"/>
              </a:solidFill>
            </a:ln>
          </p:spPr>
        </p:sp>
      </p:grpSp>
      <p:grpSp>
        <p:nvGrpSpPr>
          <p:cNvPr name="Group 6" id="6"/>
          <p:cNvGrpSpPr>
            <a:grpSpLocks noChangeAspect="true"/>
          </p:cNvGrpSpPr>
          <p:nvPr/>
        </p:nvGrpSpPr>
        <p:grpSpPr>
          <a:xfrm rot="0">
            <a:off x="0" y="0"/>
            <a:ext cx="18288000" cy="3721150"/>
            <a:chOff x="0" y="0"/>
            <a:chExt cx="24384000" cy="4961533"/>
          </a:xfrm>
        </p:grpSpPr>
        <p:sp>
          <p:nvSpPr>
            <p:cNvPr name="Freeform 7" id="7" descr="preencoded.png"/>
            <p:cNvSpPr/>
            <p:nvPr/>
          </p:nvSpPr>
          <p:spPr>
            <a:xfrm flipH="false" flipV="false" rot="0">
              <a:off x="0" y="0"/>
              <a:ext cx="24384000" cy="4961509"/>
            </a:xfrm>
            <a:custGeom>
              <a:avLst/>
              <a:gdLst/>
              <a:ahLst/>
              <a:cxnLst/>
              <a:rect r="r" b="b" t="t" l="l"/>
              <a:pathLst>
                <a:path h="4961509" w="24384000">
                  <a:moveTo>
                    <a:pt x="0" y="0"/>
                  </a:moveTo>
                  <a:lnTo>
                    <a:pt x="24384000" y="0"/>
                  </a:lnTo>
                  <a:lnTo>
                    <a:pt x="24384000" y="4961509"/>
                  </a:lnTo>
                  <a:lnTo>
                    <a:pt x="0" y="4961509"/>
                  </a:lnTo>
                  <a:lnTo>
                    <a:pt x="0" y="0"/>
                  </a:lnTo>
                  <a:close/>
                </a:path>
              </a:pathLst>
            </a:custGeom>
            <a:blipFill>
              <a:blip r:embed="rId4"/>
              <a:stretch>
                <a:fillRect l="0" t="-41" r="0" b="-42"/>
              </a:stretch>
            </a:blipFill>
          </p:spPr>
        </p:sp>
      </p:grpSp>
      <p:sp>
        <p:nvSpPr>
          <p:cNvPr name="TextBox 8" id="8"/>
          <p:cNvSpPr txBox="true"/>
          <p:nvPr/>
        </p:nvSpPr>
        <p:spPr>
          <a:xfrm rot="0">
            <a:off x="992238" y="5164634"/>
            <a:ext cx="15221991" cy="914549"/>
          </a:xfrm>
          <a:prstGeom prst="rect">
            <a:avLst/>
          </a:prstGeom>
        </p:spPr>
        <p:txBody>
          <a:bodyPr anchor="t" rtlCol="false" tIns="0" lIns="0" bIns="0" rIns="0">
            <a:spAutoFit/>
          </a:bodyPr>
          <a:lstStyle/>
          <a:p>
            <a:pPr algn="l">
              <a:lnSpc>
                <a:spcPts val="6937"/>
              </a:lnSpc>
            </a:pPr>
            <a:r>
              <a:rPr lang="en-US" sz="5562" b="true">
                <a:solidFill>
                  <a:srgbClr val="006747"/>
                </a:solidFill>
                <a:latin typeface="Noto Serif Bold"/>
                <a:ea typeface="Noto Serif Bold"/>
                <a:cs typeface="Noto Serif Bold"/>
                <a:sym typeface="Noto Serif Bold"/>
              </a:rPr>
              <a:t>Introduction: Navigating the Email Deluge</a:t>
            </a:r>
          </a:p>
        </p:txBody>
      </p:sp>
      <p:sp>
        <p:nvSpPr>
          <p:cNvPr name="TextBox 9" id="9"/>
          <p:cNvSpPr txBox="true"/>
          <p:nvPr/>
        </p:nvSpPr>
        <p:spPr>
          <a:xfrm rot="0">
            <a:off x="992238" y="6399610"/>
            <a:ext cx="16303526" cy="1012031"/>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In today's digital age, the sheer volume of emails makes manual sorting incredibly inefficient and prone to errors. Important communications can easily be overlooked amidst a flood of less critical messages.</a:t>
            </a:r>
          </a:p>
        </p:txBody>
      </p:sp>
      <p:sp>
        <p:nvSpPr>
          <p:cNvPr name="TextBox 10" id="10"/>
          <p:cNvSpPr txBox="true"/>
          <p:nvPr/>
        </p:nvSpPr>
        <p:spPr>
          <a:xfrm rot="0">
            <a:off x="992238" y="7625804"/>
            <a:ext cx="16303526" cy="1012031"/>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Our project aims to leverage artificial intelligence to automate this critical task, categorizing emails into predefined, actionable groups such as </a:t>
            </a:r>
            <a:r>
              <a:rPr lang="en-US" sz="2187">
                <a:solidFill>
                  <a:srgbClr val="006747"/>
                </a:solidFill>
                <a:latin typeface="Arimo"/>
                <a:ea typeface="Arimo"/>
                <a:cs typeface="Arimo"/>
                <a:sym typeface="Arimo"/>
              </a:rPr>
              <a:t>Urgent</a:t>
            </a:r>
            <a:r>
              <a:rPr lang="en-US" sz="2187">
                <a:solidFill>
                  <a:srgbClr val="4B4A4A"/>
                </a:solidFill>
                <a:latin typeface="Arimo"/>
                <a:ea typeface="Arimo"/>
                <a:cs typeface="Arimo"/>
                <a:sym typeface="Arimo"/>
              </a:rPr>
              <a:t>, </a:t>
            </a:r>
            <a:r>
              <a:rPr lang="en-US" sz="2187">
                <a:solidFill>
                  <a:srgbClr val="335E23"/>
                </a:solidFill>
                <a:latin typeface="Arimo"/>
                <a:ea typeface="Arimo"/>
                <a:cs typeface="Arimo"/>
                <a:sym typeface="Arimo"/>
              </a:rPr>
              <a:t>Financial</a:t>
            </a:r>
            <a:r>
              <a:rPr lang="en-US" sz="2187">
                <a:solidFill>
                  <a:srgbClr val="4B4A4A"/>
                </a:solidFill>
                <a:latin typeface="Arimo"/>
                <a:ea typeface="Arimo"/>
                <a:cs typeface="Arimo"/>
                <a:sym typeface="Arimo"/>
              </a:rPr>
              <a:t>, </a:t>
            </a:r>
            <a:r>
              <a:rPr lang="en-US" sz="2187">
                <a:solidFill>
                  <a:srgbClr val="8CAB18"/>
                </a:solidFill>
                <a:latin typeface="Arimo"/>
                <a:ea typeface="Arimo"/>
                <a:cs typeface="Arimo"/>
                <a:sym typeface="Arimo"/>
              </a:rPr>
              <a:t>HR</a:t>
            </a:r>
            <a:r>
              <a:rPr lang="en-US" sz="2187">
                <a:solidFill>
                  <a:srgbClr val="4B4A4A"/>
                </a:solidFill>
                <a:latin typeface="Arimo"/>
                <a:ea typeface="Arimo"/>
                <a:cs typeface="Arimo"/>
                <a:sym typeface="Arimo"/>
              </a:rPr>
              <a:t>, </a:t>
            </a:r>
            <a:r>
              <a:rPr lang="en-US" sz="2187">
                <a:solidFill>
                  <a:srgbClr val="E5F9F2"/>
                </a:solidFill>
                <a:latin typeface="Arimo"/>
                <a:ea typeface="Arimo"/>
                <a:cs typeface="Arimo"/>
                <a:sym typeface="Arimo"/>
              </a:rPr>
              <a:t>General</a:t>
            </a:r>
            <a:r>
              <a:rPr lang="en-US" sz="2187">
                <a:solidFill>
                  <a:srgbClr val="4B4A4A"/>
                </a:solidFill>
                <a:latin typeface="Arimo"/>
                <a:ea typeface="Arimo"/>
                <a:cs typeface="Arimo"/>
                <a:sym typeface="Arimo"/>
              </a:rPr>
              <a:t>, and </a:t>
            </a:r>
            <a:r>
              <a:rPr lang="en-US" sz="2187">
                <a:solidFill>
                  <a:srgbClr val="006747"/>
                </a:solidFill>
                <a:latin typeface="Arimo"/>
                <a:ea typeface="Arimo"/>
                <a:cs typeface="Arimo"/>
                <a:sym typeface="Arimo"/>
              </a:rPr>
              <a:t>Spam</a:t>
            </a:r>
            <a:r>
              <a:rPr lang="en-US" sz="2187">
                <a:solidFill>
                  <a:srgbClr val="4B4A4A"/>
                </a:solidFill>
                <a:latin typeface="Arimo"/>
                <a:ea typeface="Arimo"/>
                <a:cs typeface="Arimo"/>
                <a:sym typeface="Arimo"/>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087100" y="0"/>
            <a:ext cx="7200900" cy="10287000"/>
            <a:chOff x="0" y="0"/>
            <a:chExt cx="9601200" cy="13716000"/>
          </a:xfrm>
        </p:grpSpPr>
        <p:sp>
          <p:nvSpPr>
            <p:cNvPr name="Freeform 9" id="9"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992238" y="927795"/>
            <a:ext cx="9445526" cy="1525191"/>
          </a:xfrm>
          <a:prstGeom prst="rect">
            <a:avLst/>
          </a:prstGeom>
        </p:spPr>
        <p:txBody>
          <a:bodyPr anchor="t" rtlCol="false" tIns="0" lIns="0" bIns="0" rIns="0">
            <a:spAutoFit/>
          </a:bodyPr>
          <a:lstStyle/>
          <a:p>
            <a:pPr algn="l">
              <a:lnSpc>
                <a:spcPts val="5874"/>
              </a:lnSpc>
            </a:pPr>
            <a:r>
              <a:rPr lang="en-US" sz="4687" b="true">
                <a:solidFill>
                  <a:srgbClr val="006747"/>
                </a:solidFill>
                <a:latin typeface="Noto Serif Bold"/>
                <a:ea typeface="Noto Serif Bold"/>
                <a:cs typeface="Noto Serif Bold"/>
                <a:sym typeface="Noto Serif Bold"/>
              </a:rPr>
              <a:t>Problem Statement: The Manual Sorting Predicament</a:t>
            </a:r>
          </a:p>
        </p:txBody>
      </p:sp>
      <p:grpSp>
        <p:nvGrpSpPr>
          <p:cNvPr name="Group 11" id="11"/>
          <p:cNvGrpSpPr/>
          <p:nvPr/>
        </p:nvGrpSpPr>
        <p:grpSpPr>
          <a:xfrm rot="0">
            <a:off x="987475" y="2809726"/>
            <a:ext cx="4611738" cy="3537348"/>
            <a:chOff x="0" y="0"/>
            <a:chExt cx="6148983" cy="4716463"/>
          </a:xfrm>
        </p:grpSpPr>
        <p:sp>
          <p:nvSpPr>
            <p:cNvPr name="Freeform 12" id="12"/>
            <p:cNvSpPr/>
            <p:nvPr/>
          </p:nvSpPr>
          <p:spPr>
            <a:xfrm flipH="false" flipV="false" rot="0">
              <a:off x="6350" y="6350"/>
              <a:ext cx="6136132" cy="4703699"/>
            </a:xfrm>
            <a:custGeom>
              <a:avLst/>
              <a:gdLst/>
              <a:ahLst/>
              <a:cxnLst/>
              <a:rect r="r" b="b" t="t" l="l"/>
              <a:pathLst>
                <a:path h="4703699" w="6136132">
                  <a:moveTo>
                    <a:pt x="0" y="289179"/>
                  </a:moveTo>
                  <a:cubicBezTo>
                    <a:pt x="0" y="129413"/>
                    <a:pt x="129540" y="0"/>
                    <a:pt x="289306" y="0"/>
                  </a:cubicBezTo>
                  <a:lnTo>
                    <a:pt x="5846826" y="0"/>
                  </a:lnTo>
                  <a:cubicBezTo>
                    <a:pt x="6006592" y="0"/>
                    <a:pt x="6136132" y="129413"/>
                    <a:pt x="6136132" y="289179"/>
                  </a:cubicBezTo>
                  <a:lnTo>
                    <a:pt x="6136132" y="4414520"/>
                  </a:lnTo>
                  <a:cubicBezTo>
                    <a:pt x="6136132" y="4574286"/>
                    <a:pt x="6006592" y="4703699"/>
                    <a:pt x="5846826" y="4703699"/>
                  </a:cubicBezTo>
                  <a:lnTo>
                    <a:pt x="289306" y="4703699"/>
                  </a:lnTo>
                  <a:cubicBezTo>
                    <a:pt x="129540" y="4703826"/>
                    <a:pt x="0" y="4574286"/>
                    <a:pt x="0" y="4414520"/>
                  </a:cubicBezTo>
                  <a:close/>
                </a:path>
              </a:pathLst>
            </a:custGeom>
            <a:solidFill>
              <a:srgbClr val="D1EFE4"/>
            </a:solidFill>
            <a:ln w="12700">
              <a:solidFill>
                <a:srgbClr val="000000"/>
              </a:solidFill>
            </a:ln>
          </p:spPr>
        </p:sp>
        <p:sp>
          <p:nvSpPr>
            <p:cNvPr name="Freeform 13" id="13"/>
            <p:cNvSpPr/>
            <p:nvPr/>
          </p:nvSpPr>
          <p:spPr>
            <a:xfrm flipH="false" flipV="false" rot="0">
              <a:off x="0" y="0"/>
              <a:ext cx="6148832" cy="4716399"/>
            </a:xfrm>
            <a:custGeom>
              <a:avLst/>
              <a:gdLst/>
              <a:ahLst/>
              <a:cxnLst/>
              <a:rect r="r" b="b" t="t" l="l"/>
              <a:pathLst>
                <a:path h="4716399" w="6148832">
                  <a:moveTo>
                    <a:pt x="0" y="295529"/>
                  </a:moveTo>
                  <a:cubicBezTo>
                    <a:pt x="0" y="132334"/>
                    <a:pt x="132461" y="0"/>
                    <a:pt x="295656" y="0"/>
                  </a:cubicBezTo>
                  <a:lnTo>
                    <a:pt x="5853176" y="0"/>
                  </a:lnTo>
                  <a:lnTo>
                    <a:pt x="5853176" y="6350"/>
                  </a:lnTo>
                  <a:lnTo>
                    <a:pt x="5853176" y="0"/>
                  </a:lnTo>
                  <a:cubicBezTo>
                    <a:pt x="6016498" y="0"/>
                    <a:pt x="6148832" y="132334"/>
                    <a:pt x="6148832" y="295529"/>
                  </a:cubicBezTo>
                  <a:lnTo>
                    <a:pt x="6142482" y="295529"/>
                  </a:lnTo>
                  <a:lnTo>
                    <a:pt x="6148832" y="295529"/>
                  </a:lnTo>
                  <a:lnTo>
                    <a:pt x="6148832" y="4420870"/>
                  </a:lnTo>
                  <a:lnTo>
                    <a:pt x="6142482" y="4420870"/>
                  </a:lnTo>
                  <a:lnTo>
                    <a:pt x="6148832" y="4420870"/>
                  </a:lnTo>
                  <a:cubicBezTo>
                    <a:pt x="6148832" y="4584065"/>
                    <a:pt x="6016371" y="4716399"/>
                    <a:pt x="5853176" y="4716399"/>
                  </a:cubicBezTo>
                  <a:lnTo>
                    <a:pt x="5853176" y="4710049"/>
                  </a:lnTo>
                  <a:lnTo>
                    <a:pt x="5853176" y="4716399"/>
                  </a:lnTo>
                  <a:lnTo>
                    <a:pt x="295656" y="4716399"/>
                  </a:lnTo>
                  <a:lnTo>
                    <a:pt x="295656" y="4710049"/>
                  </a:lnTo>
                  <a:lnTo>
                    <a:pt x="295656" y="4716399"/>
                  </a:lnTo>
                  <a:cubicBezTo>
                    <a:pt x="132461" y="4716526"/>
                    <a:pt x="0" y="4584192"/>
                    <a:pt x="0" y="4420870"/>
                  </a:cubicBezTo>
                  <a:lnTo>
                    <a:pt x="0" y="295529"/>
                  </a:lnTo>
                  <a:lnTo>
                    <a:pt x="6350" y="295529"/>
                  </a:lnTo>
                  <a:lnTo>
                    <a:pt x="0" y="295529"/>
                  </a:lnTo>
                  <a:moveTo>
                    <a:pt x="12700" y="295529"/>
                  </a:moveTo>
                  <a:lnTo>
                    <a:pt x="12700" y="4420870"/>
                  </a:lnTo>
                  <a:lnTo>
                    <a:pt x="6350" y="4420870"/>
                  </a:lnTo>
                  <a:lnTo>
                    <a:pt x="12700" y="4420870"/>
                  </a:lnTo>
                  <a:cubicBezTo>
                    <a:pt x="12700" y="4577080"/>
                    <a:pt x="139446" y="4703699"/>
                    <a:pt x="295656" y="4703699"/>
                  </a:cubicBezTo>
                  <a:lnTo>
                    <a:pt x="5853176" y="4703699"/>
                  </a:lnTo>
                  <a:cubicBezTo>
                    <a:pt x="6009513" y="4703699"/>
                    <a:pt x="6136132" y="4577080"/>
                    <a:pt x="6136132" y="4420870"/>
                  </a:cubicBezTo>
                  <a:lnTo>
                    <a:pt x="6136132" y="295529"/>
                  </a:lnTo>
                  <a:cubicBezTo>
                    <a:pt x="6136132" y="139319"/>
                    <a:pt x="6009386" y="12700"/>
                    <a:pt x="5853176" y="12700"/>
                  </a:cubicBezTo>
                  <a:lnTo>
                    <a:pt x="295656" y="12700"/>
                  </a:lnTo>
                  <a:lnTo>
                    <a:pt x="295656" y="6350"/>
                  </a:lnTo>
                  <a:lnTo>
                    <a:pt x="295656" y="12700"/>
                  </a:lnTo>
                  <a:cubicBezTo>
                    <a:pt x="139446" y="12700"/>
                    <a:pt x="12700" y="139319"/>
                    <a:pt x="12700" y="295529"/>
                  </a:cubicBezTo>
                  <a:close/>
                </a:path>
              </a:pathLst>
            </a:custGeom>
            <a:solidFill>
              <a:srgbClr val="B7D5CA"/>
            </a:solidFill>
            <a:ln w="12700">
              <a:solidFill>
                <a:srgbClr val="000000"/>
              </a:solidFill>
            </a:ln>
          </p:spPr>
        </p:sp>
      </p:grpSp>
      <p:grpSp>
        <p:nvGrpSpPr>
          <p:cNvPr name="Group 14" id="14"/>
          <p:cNvGrpSpPr/>
          <p:nvPr/>
        </p:nvGrpSpPr>
        <p:grpSpPr>
          <a:xfrm rot="0">
            <a:off x="1242715" y="3064966"/>
            <a:ext cx="723007" cy="723007"/>
            <a:chOff x="0" y="0"/>
            <a:chExt cx="964010" cy="964010"/>
          </a:xfrm>
        </p:grpSpPr>
        <p:sp>
          <p:nvSpPr>
            <p:cNvPr name="Freeform 15" id="15"/>
            <p:cNvSpPr/>
            <p:nvPr/>
          </p:nvSpPr>
          <p:spPr>
            <a:xfrm flipH="false" flipV="false" rot="0">
              <a:off x="0" y="0"/>
              <a:ext cx="964057" cy="964057"/>
            </a:xfrm>
            <a:custGeom>
              <a:avLst/>
              <a:gdLst/>
              <a:ahLst/>
              <a:cxnLst/>
              <a:rect r="r" b="b" t="t" l="l"/>
              <a:pathLst>
                <a:path h="964057" w="964057">
                  <a:moveTo>
                    <a:pt x="0" y="481965"/>
                  </a:moveTo>
                  <a:cubicBezTo>
                    <a:pt x="0" y="215773"/>
                    <a:pt x="215773" y="0"/>
                    <a:pt x="481965" y="0"/>
                  </a:cubicBezTo>
                  <a:cubicBezTo>
                    <a:pt x="748157" y="0"/>
                    <a:pt x="964057" y="215773"/>
                    <a:pt x="964057" y="481965"/>
                  </a:cubicBezTo>
                  <a:cubicBezTo>
                    <a:pt x="964057" y="748157"/>
                    <a:pt x="748157" y="964057"/>
                    <a:pt x="481965" y="964057"/>
                  </a:cubicBezTo>
                  <a:cubicBezTo>
                    <a:pt x="215773" y="964057"/>
                    <a:pt x="0" y="748157"/>
                    <a:pt x="0" y="481965"/>
                  </a:cubicBezTo>
                  <a:close/>
                </a:path>
              </a:pathLst>
            </a:custGeom>
            <a:solidFill>
              <a:srgbClr val="006747"/>
            </a:solidFill>
            <a:ln w="12700">
              <a:solidFill>
                <a:srgbClr val="000000"/>
              </a:solidFill>
            </a:ln>
          </p:spPr>
        </p:sp>
      </p:grpSp>
      <p:sp>
        <p:nvSpPr>
          <p:cNvPr name="Freeform 16" id="16" descr="preencoded.png"/>
          <p:cNvSpPr/>
          <p:nvPr/>
        </p:nvSpPr>
        <p:spPr>
          <a:xfrm flipH="false" flipV="false" rot="0">
            <a:off x="1441549" y="3263801"/>
            <a:ext cx="325339" cy="325339"/>
          </a:xfrm>
          <a:custGeom>
            <a:avLst/>
            <a:gdLst/>
            <a:ahLst/>
            <a:cxnLst/>
            <a:rect r="r" b="b" t="t" l="l"/>
            <a:pathLst>
              <a:path h="325339" w="325339">
                <a:moveTo>
                  <a:pt x="0" y="0"/>
                </a:moveTo>
                <a:lnTo>
                  <a:pt x="325339" y="0"/>
                </a:lnTo>
                <a:lnTo>
                  <a:pt x="325339" y="325339"/>
                </a:lnTo>
                <a:lnTo>
                  <a:pt x="0" y="325339"/>
                </a:lnTo>
                <a:lnTo>
                  <a:pt x="0" y="0"/>
                </a:lnTo>
                <a:close/>
              </a:path>
            </a:pathLst>
          </a:custGeom>
          <a:blipFill>
            <a:blip r:embed="rId7">
              <a:extLst>
                <a:ext uri="{96DAC541-7B7A-43D3-8B79-37D633B846F1}">
                  <asvg:svgBlip xmlns:asvg="http://schemas.microsoft.com/office/drawing/2016/SVG/main" r:embed="rId8"/>
                </a:ext>
              </a:extLst>
            </a:blip>
            <a:stretch>
              <a:fillRect l="0" t="-10000" r="0" b="-10000"/>
            </a:stretch>
          </a:blipFill>
        </p:spPr>
      </p:sp>
      <p:sp>
        <p:nvSpPr>
          <p:cNvPr name="TextBox 17" id="17"/>
          <p:cNvSpPr txBox="true"/>
          <p:nvPr/>
        </p:nvSpPr>
        <p:spPr>
          <a:xfrm rot="0">
            <a:off x="1242715" y="4009876"/>
            <a:ext cx="3043386" cy="395585"/>
          </a:xfrm>
          <a:prstGeom prst="rect">
            <a:avLst/>
          </a:prstGeom>
        </p:spPr>
        <p:txBody>
          <a:bodyPr anchor="t" rtlCol="false" tIns="0" lIns="0" bIns="0" rIns="0">
            <a:spAutoFit/>
          </a:bodyPr>
          <a:lstStyle/>
          <a:p>
            <a:pPr algn="l">
              <a:lnSpc>
                <a:spcPts val="2937"/>
              </a:lnSpc>
            </a:pPr>
            <a:r>
              <a:rPr lang="en-US" sz="2312" b="true">
                <a:solidFill>
                  <a:srgbClr val="4B4A4A"/>
                </a:solidFill>
                <a:latin typeface="Noto Serif Bold"/>
                <a:ea typeface="Noto Serif Bold"/>
                <a:cs typeface="Noto Serif Bold"/>
                <a:sym typeface="Noto Serif Bold"/>
              </a:rPr>
              <a:t>Slow &amp; Inconsistent</a:t>
            </a:r>
          </a:p>
        </p:txBody>
      </p:sp>
      <p:sp>
        <p:nvSpPr>
          <p:cNvPr name="TextBox 18" id="18"/>
          <p:cNvSpPr txBox="true"/>
          <p:nvPr/>
        </p:nvSpPr>
        <p:spPr>
          <a:xfrm rot="0">
            <a:off x="1242715" y="4445199"/>
            <a:ext cx="4101256" cy="1646634"/>
          </a:xfrm>
          <a:prstGeom prst="rect">
            <a:avLst/>
          </a:prstGeom>
        </p:spPr>
        <p:txBody>
          <a:bodyPr anchor="t" rtlCol="false" tIns="0" lIns="0" bIns="0" rIns="0">
            <a:spAutoFit/>
          </a:bodyPr>
          <a:lstStyle/>
          <a:p>
            <a:pPr algn="l">
              <a:lnSpc>
                <a:spcPts val="3000"/>
              </a:lnSpc>
            </a:pPr>
            <a:r>
              <a:rPr lang="en-US" sz="1874">
                <a:solidFill>
                  <a:srgbClr val="4B4A4A"/>
                </a:solidFill>
                <a:latin typeface="Arimo"/>
                <a:ea typeface="Arimo"/>
                <a:cs typeface="Arimo"/>
                <a:sym typeface="Arimo"/>
              </a:rPr>
              <a:t>Manual filtering is time-consuming and lacks uniformity across different users, leading to bottlenecks and inefficiencies.</a:t>
            </a:r>
          </a:p>
        </p:txBody>
      </p:sp>
      <p:grpSp>
        <p:nvGrpSpPr>
          <p:cNvPr name="Group 19" id="19"/>
          <p:cNvGrpSpPr/>
          <p:nvPr/>
        </p:nvGrpSpPr>
        <p:grpSpPr>
          <a:xfrm rot="0">
            <a:off x="5830640" y="2809726"/>
            <a:ext cx="4611886" cy="3537348"/>
            <a:chOff x="0" y="0"/>
            <a:chExt cx="6149182" cy="4716463"/>
          </a:xfrm>
        </p:grpSpPr>
        <p:sp>
          <p:nvSpPr>
            <p:cNvPr name="Freeform 20" id="20"/>
            <p:cNvSpPr/>
            <p:nvPr/>
          </p:nvSpPr>
          <p:spPr>
            <a:xfrm flipH="false" flipV="false" rot="0">
              <a:off x="6350" y="6350"/>
              <a:ext cx="6136386" cy="4703699"/>
            </a:xfrm>
            <a:custGeom>
              <a:avLst/>
              <a:gdLst/>
              <a:ahLst/>
              <a:cxnLst/>
              <a:rect r="r" b="b" t="t" l="l"/>
              <a:pathLst>
                <a:path h="4703699" w="6136386">
                  <a:moveTo>
                    <a:pt x="0" y="289179"/>
                  </a:moveTo>
                  <a:cubicBezTo>
                    <a:pt x="0" y="129413"/>
                    <a:pt x="129540" y="0"/>
                    <a:pt x="289306" y="0"/>
                  </a:cubicBezTo>
                  <a:lnTo>
                    <a:pt x="5847080" y="0"/>
                  </a:lnTo>
                  <a:cubicBezTo>
                    <a:pt x="6006846" y="0"/>
                    <a:pt x="6136386" y="129413"/>
                    <a:pt x="6136386" y="289179"/>
                  </a:cubicBezTo>
                  <a:lnTo>
                    <a:pt x="6136386" y="4414520"/>
                  </a:lnTo>
                  <a:cubicBezTo>
                    <a:pt x="6136386" y="4574286"/>
                    <a:pt x="6006846" y="4703699"/>
                    <a:pt x="5847080" y="4703699"/>
                  </a:cubicBezTo>
                  <a:lnTo>
                    <a:pt x="289306" y="4703699"/>
                  </a:lnTo>
                  <a:cubicBezTo>
                    <a:pt x="129540" y="4703826"/>
                    <a:pt x="0" y="4574286"/>
                    <a:pt x="0" y="4414520"/>
                  </a:cubicBezTo>
                  <a:close/>
                </a:path>
              </a:pathLst>
            </a:custGeom>
            <a:solidFill>
              <a:srgbClr val="D1EFE4"/>
            </a:solidFill>
            <a:ln w="12700">
              <a:solidFill>
                <a:srgbClr val="000000"/>
              </a:solidFill>
            </a:ln>
          </p:spPr>
        </p:sp>
        <p:sp>
          <p:nvSpPr>
            <p:cNvPr name="Freeform 21" id="21"/>
            <p:cNvSpPr/>
            <p:nvPr/>
          </p:nvSpPr>
          <p:spPr>
            <a:xfrm flipH="false" flipV="false" rot="0">
              <a:off x="0" y="0"/>
              <a:ext cx="6149086" cy="4716399"/>
            </a:xfrm>
            <a:custGeom>
              <a:avLst/>
              <a:gdLst/>
              <a:ahLst/>
              <a:cxnLst/>
              <a:rect r="r" b="b" t="t" l="l"/>
              <a:pathLst>
                <a:path h="4716399" w="6149086">
                  <a:moveTo>
                    <a:pt x="0" y="295529"/>
                  </a:moveTo>
                  <a:cubicBezTo>
                    <a:pt x="0" y="132334"/>
                    <a:pt x="132461" y="0"/>
                    <a:pt x="295656" y="0"/>
                  </a:cubicBezTo>
                  <a:lnTo>
                    <a:pt x="5853430" y="0"/>
                  </a:lnTo>
                  <a:lnTo>
                    <a:pt x="5853430" y="6350"/>
                  </a:lnTo>
                  <a:lnTo>
                    <a:pt x="5853430" y="0"/>
                  </a:lnTo>
                  <a:cubicBezTo>
                    <a:pt x="6016752" y="0"/>
                    <a:pt x="6149086" y="132334"/>
                    <a:pt x="6149086" y="295529"/>
                  </a:cubicBezTo>
                  <a:lnTo>
                    <a:pt x="6142736" y="295529"/>
                  </a:lnTo>
                  <a:lnTo>
                    <a:pt x="6149086" y="295529"/>
                  </a:lnTo>
                  <a:lnTo>
                    <a:pt x="6149086" y="4420870"/>
                  </a:lnTo>
                  <a:lnTo>
                    <a:pt x="6142736" y="4420870"/>
                  </a:lnTo>
                  <a:lnTo>
                    <a:pt x="6149086" y="4420870"/>
                  </a:lnTo>
                  <a:cubicBezTo>
                    <a:pt x="6149086" y="4584065"/>
                    <a:pt x="6016625" y="4716399"/>
                    <a:pt x="5853430" y="4716399"/>
                  </a:cubicBezTo>
                  <a:lnTo>
                    <a:pt x="5853430" y="4710049"/>
                  </a:lnTo>
                  <a:lnTo>
                    <a:pt x="5853430" y="4716399"/>
                  </a:lnTo>
                  <a:lnTo>
                    <a:pt x="295656" y="4716399"/>
                  </a:lnTo>
                  <a:lnTo>
                    <a:pt x="295656" y="4710049"/>
                  </a:lnTo>
                  <a:lnTo>
                    <a:pt x="295656" y="4716399"/>
                  </a:lnTo>
                  <a:cubicBezTo>
                    <a:pt x="132461" y="4716526"/>
                    <a:pt x="0" y="4584192"/>
                    <a:pt x="0" y="4420870"/>
                  </a:cubicBezTo>
                  <a:lnTo>
                    <a:pt x="0" y="295529"/>
                  </a:lnTo>
                  <a:lnTo>
                    <a:pt x="6350" y="295529"/>
                  </a:lnTo>
                  <a:lnTo>
                    <a:pt x="0" y="295529"/>
                  </a:lnTo>
                  <a:moveTo>
                    <a:pt x="12700" y="295529"/>
                  </a:moveTo>
                  <a:lnTo>
                    <a:pt x="12700" y="4420870"/>
                  </a:lnTo>
                  <a:lnTo>
                    <a:pt x="6350" y="4420870"/>
                  </a:lnTo>
                  <a:lnTo>
                    <a:pt x="12700" y="4420870"/>
                  </a:lnTo>
                  <a:cubicBezTo>
                    <a:pt x="12700" y="4577080"/>
                    <a:pt x="139446" y="4703699"/>
                    <a:pt x="295656" y="4703699"/>
                  </a:cubicBezTo>
                  <a:lnTo>
                    <a:pt x="5853430" y="4703699"/>
                  </a:lnTo>
                  <a:cubicBezTo>
                    <a:pt x="6009767" y="4703699"/>
                    <a:pt x="6136386" y="4577080"/>
                    <a:pt x="6136386" y="4420870"/>
                  </a:cubicBezTo>
                  <a:lnTo>
                    <a:pt x="6136386" y="295529"/>
                  </a:lnTo>
                  <a:cubicBezTo>
                    <a:pt x="6136513" y="139319"/>
                    <a:pt x="6009767" y="12700"/>
                    <a:pt x="5853430" y="12700"/>
                  </a:cubicBezTo>
                  <a:lnTo>
                    <a:pt x="295656" y="12700"/>
                  </a:lnTo>
                  <a:lnTo>
                    <a:pt x="295656" y="6350"/>
                  </a:lnTo>
                  <a:lnTo>
                    <a:pt x="295656" y="12700"/>
                  </a:lnTo>
                  <a:cubicBezTo>
                    <a:pt x="139446" y="12700"/>
                    <a:pt x="12700" y="139319"/>
                    <a:pt x="12700" y="295529"/>
                  </a:cubicBezTo>
                  <a:close/>
                </a:path>
              </a:pathLst>
            </a:custGeom>
            <a:solidFill>
              <a:srgbClr val="B7D5CA"/>
            </a:solidFill>
            <a:ln w="12700">
              <a:solidFill>
                <a:srgbClr val="000000"/>
              </a:solidFill>
            </a:ln>
          </p:spPr>
        </p:sp>
      </p:grpSp>
      <p:grpSp>
        <p:nvGrpSpPr>
          <p:cNvPr name="Group 22" id="22"/>
          <p:cNvGrpSpPr/>
          <p:nvPr/>
        </p:nvGrpSpPr>
        <p:grpSpPr>
          <a:xfrm rot="0">
            <a:off x="6085880" y="3064966"/>
            <a:ext cx="723007" cy="723007"/>
            <a:chOff x="0" y="0"/>
            <a:chExt cx="964010" cy="964010"/>
          </a:xfrm>
        </p:grpSpPr>
        <p:sp>
          <p:nvSpPr>
            <p:cNvPr name="Freeform 23" id="23"/>
            <p:cNvSpPr/>
            <p:nvPr/>
          </p:nvSpPr>
          <p:spPr>
            <a:xfrm flipH="false" flipV="false" rot="0">
              <a:off x="0" y="0"/>
              <a:ext cx="964057" cy="964057"/>
            </a:xfrm>
            <a:custGeom>
              <a:avLst/>
              <a:gdLst/>
              <a:ahLst/>
              <a:cxnLst/>
              <a:rect r="r" b="b" t="t" l="l"/>
              <a:pathLst>
                <a:path h="964057" w="964057">
                  <a:moveTo>
                    <a:pt x="0" y="481965"/>
                  </a:moveTo>
                  <a:cubicBezTo>
                    <a:pt x="0" y="215773"/>
                    <a:pt x="215773" y="0"/>
                    <a:pt x="481965" y="0"/>
                  </a:cubicBezTo>
                  <a:cubicBezTo>
                    <a:pt x="748157" y="0"/>
                    <a:pt x="964057" y="215773"/>
                    <a:pt x="964057" y="481965"/>
                  </a:cubicBezTo>
                  <a:cubicBezTo>
                    <a:pt x="964057" y="748157"/>
                    <a:pt x="748157" y="964057"/>
                    <a:pt x="481965" y="964057"/>
                  </a:cubicBezTo>
                  <a:cubicBezTo>
                    <a:pt x="215773" y="964057"/>
                    <a:pt x="0" y="748157"/>
                    <a:pt x="0" y="481965"/>
                  </a:cubicBezTo>
                  <a:close/>
                </a:path>
              </a:pathLst>
            </a:custGeom>
            <a:solidFill>
              <a:srgbClr val="006747"/>
            </a:solidFill>
            <a:ln w="12700">
              <a:solidFill>
                <a:srgbClr val="000000"/>
              </a:solidFill>
            </a:ln>
          </p:spPr>
        </p:sp>
      </p:grpSp>
      <p:sp>
        <p:nvSpPr>
          <p:cNvPr name="Freeform 24" id="24" descr="preencoded.png"/>
          <p:cNvSpPr/>
          <p:nvPr/>
        </p:nvSpPr>
        <p:spPr>
          <a:xfrm flipH="false" flipV="false" rot="0">
            <a:off x="6284714" y="3263801"/>
            <a:ext cx="325339" cy="325339"/>
          </a:xfrm>
          <a:custGeom>
            <a:avLst/>
            <a:gdLst/>
            <a:ahLst/>
            <a:cxnLst/>
            <a:rect r="r" b="b" t="t" l="l"/>
            <a:pathLst>
              <a:path h="325339" w="325339">
                <a:moveTo>
                  <a:pt x="0" y="0"/>
                </a:moveTo>
                <a:lnTo>
                  <a:pt x="325338" y="0"/>
                </a:lnTo>
                <a:lnTo>
                  <a:pt x="325338" y="325339"/>
                </a:lnTo>
                <a:lnTo>
                  <a:pt x="0" y="3253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5" id="25"/>
          <p:cNvSpPr txBox="true"/>
          <p:nvPr/>
        </p:nvSpPr>
        <p:spPr>
          <a:xfrm rot="0">
            <a:off x="6085880" y="4009876"/>
            <a:ext cx="3012430" cy="395585"/>
          </a:xfrm>
          <a:prstGeom prst="rect">
            <a:avLst/>
          </a:prstGeom>
        </p:spPr>
        <p:txBody>
          <a:bodyPr anchor="t" rtlCol="false" tIns="0" lIns="0" bIns="0" rIns="0">
            <a:spAutoFit/>
          </a:bodyPr>
          <a:lstStyle/>
          <a:p>
            <a:pPr algn="l">
              <a:lnSpc>
                <a:spcPts val="2937"/>
              </a:lnSpc>
            </a:pPr>
            <a:r>
              <a:rPr lang="en-US" sz="2312" b="true">
                <a:solidFill>
                  <a:srgbClr val="4B4A4A"/>
                </a:solidFill>
                <a:latin typeface="Noto Serif Bold"/>
                <a:ea typeface="Noto Serif Bold"/>
                <a:cs typeface="Noto Serif Bold"/>
                <a:sym typeface="Noto Serif Bold"/>
              </a:rPr>
              <a:t>Critical Emails Lost</a:t>
            </a:r>
          </a:p>
        </p:txBody>
      </p:sp>
      <p:sp>
        <p:nvSpPr>
          <p:cNvPr name="TextBox 26" id="26"/>
          <p:cNvSpPr txBox="true"/>
          <p:nvPr/>
        </p:nvSpPr>
        <p:spPr>
          <a:xfrm rot="0">
            <a:off x="6085880" y="4445199"/>
            <a:ext cx="4101405" cy="1646634"/>
          </a:xfrm>
          <a:prstGeom prst="rect">
            <a:avLst/>
          </a:prstGeom>
        </p:spPr>
        <p:txBody>
          <a:bodyPr anchor="t" rtlCol="false" tIns="0" lIns="0" bIns="0" rIns="0">
            <a:spAutoFit/>
          </a:bodyPr>
          <a:lstStyle/>
          <a:p>
            <a:pPr algn="l">
              <a:lnSpc>
                <a:spcPts val="3000"/>
              </a:lnSpc>
            </a:pPr>
            <a:r>
              <a:rPr lang="en-US" sz="1874">
                <a:solidFill>
                  <a:srgbClr val="4B4A4A"/>
                </a:solidFill>
                <a:latin typeface="Arimo"/>
                <a:ea typeface="Arimo"/>
                <a:cs typeface="Arimo"/>
                <a:sym typeface="Arimo"/>
              </a:rPr>
              <a:t>Without an automated system, vital messages can get buried, potentially leading to missed opportunities or critical delays.</a:t>
            </a:r>
          </a:p>
        </p:txBody>
      </p:sp>
      <p:grpSp>
        <p:nvGrpSpPr>
          <p:cNvPr name="Group 27" id="27"/>
          <p:cNvGrpSpPr/>
          <p:nvPr/>
        </p:nvGrpSpPr>
        <p:grpSpPr>
          <a:xfrm rot="0">
            <a:off x="987475" y="6578501"/>
            <a:ext cx="9455051" cy="2766418"/>
            <a:chOff x="0" y="0"/>
            <a:chExt cx="12606735" cy="3688557"/>
          </a:xfrm>
        </p:grpSpPr>
        <p:sp>
          <p:nvSpPr>
            <p:cNvPr name="Freeform 28" id="28"/>
            <p:cNvSpPr/>
            <p:nvPr/>
          </p:nvSpPr>
          <p:spPr>
            <a:xfrm flipH="false" flipV="false" rot="0">
              <a:off x="6350" y="6350"/>
              <a:ext cx="12594082" cy="3675761"/>
            </a:xfrm>
            <a:custGeom>
              <a:avLst/>
              <a:gdLst/>
              <a:ahLst/>
              <a:cxnLst/>
              <a:rect r="r" b="b" t="t" l="l"/>
              <a:pathLst>
                <a:path h="3675761" w="12594082">
                  <a:moveTo>
                    <a:pt x="0" y="289179"/>
                  </a:moveTo>
                  <a:cubicBezTo>
                    <a:pt x="0" y="129540"/>
                    <a:pt x="129794" y="0"/>
                    <a:pt x="289941" y="0"/>
                  </a:cubicBezTo>
                  <a:lnTo>
                    <a:pt x="12304141" y="0"/>
                  </a:lnTo>
                  <a:cubicBezTo>
                    <a:pt x="12464288" y="0"/>
                    <a:pt x="12594082" y="129540"/>
                    <a:pt x="12594082" y="289179"/>
                  </a:cubicBezTo>
                  <a:lnTo>
                    <a:pt x="12594082" y="3386582"/>
                  </a:lnTo>
                  <a:cubicBezTo>
                    <a:pt x="12594082" y="3546348"/>
                    <a:pt x="12464288" y="3675761"/>
                    <a:pt x="12304141" y="3675761"/>
                  </a:cubicBezTo>
                  <a:lnTo>
                    <a:pt x="289941" y="3675761"/>
                  </a:lnTo>
                  <a:cubicBezTo>
                    <a:pt x="129794" y="3675888"/>
                    <a:pt x="0" y="3546348"/>
                    <a:pt x="0" y="3386582"/>
                  </a:cubicBezTo>
                  <a:close/>
                </a:path>
              </a:pathLst>
            </a:custGeom>
            <a:solidFill>
              <a:srgbClr val="D1EFE4"/>
            </a:solidFill>
            <a:ln w="12700">
              <a:solidFill>
                <a:srgbClr val="000000"/>
              </a:solidFill>
            </a:ln>
          </p:spPr>
        </p:sp>
        <p:sp>
          <p:nvSpPr>
            <p:cNvPr name="Freeform 29" id="29"/>
            <p:cNvSpPr/>
            <p:nvPr/>
          </p:nvSpPr>
          <p:spPr>
            <a:xfrm flipH="false" flipV="false" rot="0">
              <a:off x="0" y="0"/>
              <a:ext cx="12606782" cy="3688461"/>
            </a:xfrm>
            <a:custGeom>
              <a:avLst/>
              <a:gdLst/>
              <a:ahLst/>
              <a:cxnLst/>
              <a:rect r="r" b="b" t="t" l="l"/>
              <a:pathLst>
                <a:path h="3688461" w="12606782">
                  <a:moveTo>
                    <a:pt x="0" y="295529"/>
                  </a:moveTo>
                  <a:cubicBezTo>
                    <a:pt x="0" y="132334"/>
                    <a:pt x="132715" y="0"/>
                    <a:pt x="296291" y="0"/>
                  </a:cubicBezTo>
                  <a:lnTo>
                    <a:pt x="12310491" y="0"/>
                  </a:lnTo>
                  <a:lnTo>
                    <a:pt x="12310491" y="6350"/>
                  </a:lnTo>
                  <a:lnTo>
                    <a:pt x="12310491" y="0"/>
                  </a:lnTo>
                  <a:cubicBezTo>
                    <a:pt x="12474067" y="0"/>
                    <a:pt x="12606782" y="132334"/>
                    <a:pt x="12606782" y="295529"/>
                  </a:cubicBezTo>
                  <a:lnTo>
                    <a:pt x="12600432" y="295529"/>
                  </a:lnTo>
                  <a:lnTo>
                    <a:pt x="12606782" y="295529"/>
                  </a:lnTo>
                  <a:lnTo>
                    <a:pt x="12606782" y="3392932"/>
                  </a:lnTo>
                  <a:lnTo>
                    <a:pt x="12600432" y="3392932"/>
                  </a:lnTo>
                  <a:lnTo>
                    <a:pt x="12606782" y="3392932"/>
                  </a:lnTo>
                  <a:cubicBezTo>
                    <a:pt x="12606782" y="3556127"/>
                    <a:pt x="12474067" y="3688461"/>
                    <a:pt x="12310491" y="3688461"/>
                  </a:cubicBezTo>
                  <a:lnTo>
                    <a:pt x="12310491" y="3682111"/>
                  </a:lnTo>
                  <a:lnTo>
                    <a:pt x="12310491" y="3688461"/>
                  </a:lnTo>
                  <a:lnTo>
                    <a:pt x="296291" y="3688461"/>
                  </a:lnTo>
                  <a:lnTo>
                    <a:pt x="296291" y="3682111"/>
                  </a:lnTo>
                  <a:lnTo>
                    <a:pt x="296291" y="3688461"/>
                  </a:lnTo>
                  <a:cubicBezTo>
                    <a:pt x="132715" y="3688588"/>
                    <a:pt x="0" y="3556254"/>
                    <a:pt x="0" y="3392932"/>
                  </a:cubicBezTo>
                  <a:lnTo>
                    <a:pt x="0" y="295529"/>
                  </a:lnTo>
                  <a:lnTo>
                    <a:pt x="6350" y="295529"/>
                  </a:lnTo>
                  <a:lnTo>
                    <a:pt x="0" y="295529"/>
                  </a:lnTo>
                  <a:moveTo>
                    <a:pt x="12700" y="295529"/>
                  </a:moveTo>
                  <a:lnTo>
                    <a:pt x="12700" y="3392932"/>
                  </a:lnTo>
                  <a:lnTo>
                    <a:pt x="6350" y="3392932"/>
                  </a:lnTo>
                  <a:lnTo>
                    <a:pt x="12700" y="3392932"/>
                  </a:lnTo>
                  <a:cubicBezTo>
                    <a:pt x="12700" y="3549142"/>
                    <a:pt x="139700" y="3675761"/>
                    <a:pt x="296291" y="3675761"/>
                  </a:cubicBezTo>
                  <a:lnTo>
                    <a:pt x="12310491" y="3675761"/>
                  </a:lnTo>
                  <a:cubicBezTo>
                    <a:pt x="12467082" y="3675761"/>
                    <a:pt x="12594082" y="3549142"/>
                    <a:pt x="12594082" y="3392932"/>
                  </a:cubicBezTo>
                  <a:lnTo>
                    <a:pt x="12594082" y="295529"/>
                  </a:lnTo>
                  <a:cubicBezTo>
                    <a:pt x="12594082" y="139319"/>
                    <a:pt x="12467082" y="12700"/>
                    <a:pt x="12310491" y="12700"/>
                  </a:cubicBezTo>
                  <a:lnTo>
                    <a:pt x="296291" y="12700"/>
                  </a:lnTo>
                  <a:lnTo>
                    <a:pt x="296291" y="6350"/>
                  </a:lnTo>
                  <a:lnTo>
                    <a:pt x="296291" y="12700"/>
                  </a:lnTo>
                  <a:cubicBezTo>
                    <a:pt x="139700" y="12700"/>
                    <a:pt x="12700" y="139319"/>
                    <a:pt x="12700" y="295529"/>
                  </a:cubicBezTo>
                  <a:close/>
                </a:path>
              </a:pathLst>
            </a:custGeom>
            <a:solidFill>
              <a:srgbClr val="B7D5CA"/>
            </a:solidFill>
            <a:ln w="12700">
              <a:solidFill>
                <a:srgbClr val="000000"/>
              </a:solidFill>
            </a:ln>
          </p:spPr>
        </p:sp>
      </p:grpSp>
      <p:grpSp>
        <p:nvGrpSpPr>
          <p:cNvPr name="Group 30" id="30"/>
          <p:cNvGrpSpPr/>
          <p:nvPr/>
        </p:nvGrpSpPr>
        <p:grpSpPr>
          <a:xfrm rot="0">
            <a:off x="1242715" y="6833741"/>
            <a:ext cx="723007" cy="723008"/>
            <a:chOff x="0" y="0"/>
            <a:chExt cx="964010" cy="964010"/>
          </a:xfrm>
        </p:grpSpPr>
        <p:sp>
          <p:nvSpPr>
            <p:cNvPr name="Freeform 31" id="31"/>
            <p:cNvSpPr/>
            <p:nvPr/>
          </p:nvSpPr>
          <p:spPr>
            <a:xfrm flipH="false" flipV="false" rot="0">
              <a:off x="0" y="0"/>
              <a:ext cx="964057" cy="964057"/>
            </a:xfrm>
            <a:custGeom>
              <a:avLst/>
              <a:gdLst/>
              <a:ahLst/>
              <a:cxnLst/>
              <a:rect r="r" b="b" t="t" l="l"/>
              <a:pathLst>
                <a:path h="964057" w="964057">
                  <a:moveTo>
                    <a:pt x="0" y="481965"/>
                  </a:moveTo>
                  <a:cubicBezTo>
                    <a:pt x="0" y="215773"/>
                    <a:pt x="215773" y="0"/>
                    <a:pt x="481965" y="0"/>
                  </a:cubicBezTo>
                  <a:cubicBezTo>
                    <a:pt x="748157" y="0"/>
                    <a:pt x="964057" y="215773"/>
                    <a:pt x="964057" y="481965"/>
                  </a:cubicBezTo>
                  <a:cubicBezTo>
                    <a:pt x="964057" y="748157"/>
                    <a:pt x="748157" y="964057"/>
                    <a:pt x="481965" y="964057"/>
                  </a:cubicBezTo>
                  <a:cubicBezTo>
                    <a:pt x="215773" y="964057"/>
                    <a:pt x="0" y="748157"/>
                    <a:pt x="0" y="481965"/>
                  </a:cubicBezTo>
                  <a:close/>
                </a:path>
              </a:pathLst>
            </a:custGeom>
            <a:solidFill>
              <a:srgbClr val="006747"/>
            </a:solidFill>
            <a:ln w="12700">
              <a:solidFill>
                <a:srgbClr val="000000"/>
              </a:solidFill>
            </a:ln>
          </p:spPr>
        </p:sp>
      </p:grpSp>
      <p:sp>
        <p:nvSpPr>
          <p:cNvPr name="Freeform 32" id="32" descr="preencoded.png"/>
          <p:cNvSpPr/>
          <p:nvPr/>
        </p:nvSpPr>
        <p:spPr>
          <a:xfrm flipH="false" flipV="false" rot="0">
            <a:off x="1441549" y="7032575"/>
            <a:ext cx="325339" cy="325339"/>
          </a:xfrm>
          <a:custGeom>
            <a:avLst/>
            <a:gdLst/>
            <a:ahLst/>
            <a:cxnLst/>
            <a:rect r="r" b="b" t="t" l="l"/>
            <a:pathLst>
              <a:path h="325339" w="325339">
                <a:moveTo>
                  <a:pt x="0" y="0"/>
                </a:moveTo>
                <a:lnTo>
                  <a:pt x="325339" y="0"/>
                </a:lnTo>
                <a:lnTo>
                  <a:pt x="325339" y="325339"/>
                </a:lnTo>
                <a:lnTo>
                  <a:pt x="0" y="325339"/>
                </a:lnTo>
                <a:lnTo>
                  <a:pt x="0" y="0"/>
                </a:lnTo>
                <a:close/>
              </a:path>
            </a:pathLst>
          </a:custGeom>
          <a:blipFill>
            <a:blip r:embed="rId11">
              <a:extLst>
                <a:ext uri="{96DAC541-7B7A-43D3-8B79-37D633B846F1}">
                  <asvg:svgBlip xmlns:asvg="http://schemas.microsoft.com/office/drawing/2016/SVG/main" r:embed="rId12"/>
                </a:ext>
              </a:extLst>
            </a:blip>
            <a:stretch>
              <a:fillRect l="0" t="-7142" r="0" b="-7142"/>
            </a:stretch>
          </a:blipFill>
        </p:spPr>
      </p:sp>
      <p:sp>
        <p:nvSpPr>
          <p:cNvPr name="TextBox 33" id="33"/>
          <p:cNvSpPr txBox="true"/>
          <p:nvPr/>
        </p:nvSpPr>
        <p:spPr>
          <a:xfrm rot="0">
            <a:off x="1242715" y="7778651"/>
            <a:ext cx="3499545" cy="395585"/>
          </a:xfrm>
          <a:prstGeom prst="rect">
            <a:avLst/>
          </a:prstGeom>
        </p:spPr>
        <p:txBody>
          <a:bodyPr anchor="t" rtlCol="false" tIns="0" lIns="0" bIns="0" rIns="0">
            <a:spAutoFit/>
          </a:bodyPr>
          <a:lstStyle/>
          <a:p>
            <a:pPr algn="l">
              <a:lnSpc>
                <a:spcPts val="2937"/>
              </a:lnSpc>
            </a:pPr>
            <a:r>
              <a:rPr lang="en-US" sz="2312" b="true">
                <a:solidFill>
                  <a:srgbClr val="4B4A4A"/>
                </a:solidFill>
                <a:latin typeface="Noto Serif Bold"/>
                <a:ea typeface="Noto Serif Bold"/>
                <a:cs typeface="Noto Serif Bold"/>
                <a:sym typeface="Noto Serif Bold"/>
              </a:rPr>
              <a:t>Spam &amp; Phishing Risks</a:t>
            </a:r>
          </a:p>
        </p:txBody>
      </p:sp>
      <p:sp>
        <p:nvSpPr>
          <p:cNvPr name="TextBox 34" id="34"/>
          <p:cNvSpPr txBox="true"/>
          <p:nvPr/>
        </p:nvSpPr>
        <p:spPr>
          <a:xfrm rot="0">
            <a:off x="1242715" y="8213972"/>
            <a:ext cx="8944570" cy="875705"/>
          </a:xfrm>
          <a:prstGeom prst="rect">
            <a:avLst/>
          </a:prstGeom>
        </p:spPr>
        <p:txBody>
          <a:bodyPr anchor="t" rtlCol="false" tIns="0" lIns="0" bIns="0" rIns="0">
            <a:spAutoFit/>
          </a:bodyPr>
          <a:lstStyle/>
          <a:p>
            <a:pPr algn="l">
              <a:lnSpc>
                <a:spcPts val="3000"/>
              </a:lnSpc>
            </a:pPr>
            <a:r>
              <a:rPr lang="en-US" sz="1874">
                <a:solidFill>
                  <a:srgbClr val="4B4A4A"/>
                </a:solidFill>
                <a:latin typeface="Arimo"/>
                <a:ea typeface="Arimo"/>
                <a:cs typeface="Arimo"/>
                <a:sym typeface="Arimo"/>
              </a:rPr>
              <a:t>The increasing sophistication of spam and phishing attacks demands robust, AI-powered defense mechanisms.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087100" y="0"/>
            <a:ext cx="7200900" cy="10288340"/>
            <a:chOff x="0" y="0"/>
            <a:chExt cx="9601200" cy="13717787"/>
          </a:xfrm>
        </p:grpSpPr>
        <p:sp>
          <p:nvSpPr>
            <p:cNvPr name="Freeform 9" id="9" descr="preencoded.png"/>
            <p:cNvSpPr/>
            <p:nvPr/>
          </p:nvSpPr>
          <p:spPr>
            <a:xfrm flipH="false" flipV="false" rot="0">
              <a:off x="0" y="0"/>
              <a:ext cx="9601200" cy="13717778"/>
            </a:xfrm>
            <a:custGeom>
              <a:avLst/>
              <a:gdLst/>
              <a:ahLst/>
              <a:cxnLst/>
              <a:rect r="r" b="b" t="t" l="l"/>
              <a:pathLst>
                <a:path h="13717778" w="9601200">
                  <a:moveTo>
                    <a:pt x="0" y="0"/>
                  </a:moveTo>
                  <a:lnTo>
                    <a:pt x="9601200" y="0"/>
                  </a:lnTo>
                  <a:lnTo>
                    <a:pt x="9601200" y="13717778"/>
                  </a:lnTo>
                  <a:lnTo>
                    <a:pt x="0" y="13717778"/>
                  </a:lnTo>
                  <a:lnTo>
                    <a:pt x="0" y="0"/>
                  </a:lnTo>
                  <a:close/>
                </a:path>
              </a:pathLst>
            </a:custGeom>
            <a:blipFill>
              <a:blip r:embed="rId6"/>
              <a:stretch>
                <a:fillRect l="-6" t="0" r="-6" b="0"/>
              </a:stretch>
            </a:blipFill>
          </p:spPr>
        </p:sp>
      </p:grpSp>
      <p:sp>
        <p:nvSpPr>
          <p:cNvPr name="TextBox 10" id="10"/>
          <p:cNvSpPr txBox="true"/>
          <p:nvPr/>
        </p:nvSpPr>
        <p:spPr>
          <a:xfrm rot="0">
            <a:off x="987772" y="766465"/>
            <a:ext cx="9454455" cy="1332607"/>
          </a:xfrm>
          <a:prstGeom prst="rect">
            <a:avLst/>
          </a:prstGeom>
        </p:spPr>
        <p:txBody>
          <a:bodyPr anchor="t" rtlCol="false" tIns="0" lIns="0" bIns="0" rIns="0">
            <a:spAutoFit/>
          </a:bodyPr>
          <a:lstStyle/>
          <a:p>
            <a:pPr algn="l">
              <a:lnSpc>
                <a:spcPts val="5187"/>
              </a:lnSpc>
            </a:pPr>
            <a:r>
              <a:rPr lang="en-US" sz="4124" b="true">
                <a:solidFill>
                  <a:srgbClr val="006747"/>
                </a:solidFill>
                <a:latin typeface="Noto Serif Bold"/>
                <a:ea typeface="Noto Serif Bold"/>
                <a:cs typeface="Noto Serif Bold"/>
                <a:sym typeface="Noto Serif Bold"/>
              </a:rPr>
              <a:t>Project Objectives: Crafting an Intelligent Solution</a:t>
            </a:r>
          </a:p>
        </p:txBody>
      </p:sp>
      <p:grpSp>
        <p:nvGrpSpPr>
          <p:cNvPr name="Group 11" id="11"/>
          <p:cNvGrpSpPr/>
          <p:nvPr/>
        </p:nvGrpSpPr>
        <p:grpSpPr>
          <a:xfrm rot="0">
            <a:off x="973485" y="2402235"/>
            <a:ext cx="9483030" cy="1643806"/>
            <a:chOff x="0" y="0"/>
            <a:chExt cx="12644040" cy="2191742"/>
          </a:xfrm>
        </p:grpSpPr>
        <p:sp>
          <p:nvSpPr>
            <p:cNvPr name="Freeform 12" id="12"/>
            <p:cNvSpPr/>
            <p:nvPr/>
          </p:nvSpPr>
          <p:spPr>
            <a:xfrm flipH="false" flipV="false" rot="0">
              <a:off x="19050" y="19050"/>
              <a:ext cx="12605893" cy="2153666"/>
            </a:xfrm>
            <a:custGeom>
              <a:avLst/>
              <a:gdLst/>
              <a:ahLst/>
              <a:cxnLst/>
              <a:rect r="r" b="b" t="t" l="l"/>
              <a:pathLst>
                <a:path h="2153666" w="12605893">
                  <a:moveTo>
                    <a:pt x="0" y="182880"/>
                  </a:moveTo>
                  <a:cubicBezTo>
                    <a:pt x="0" y="81915"/>
                    <a:pt x="83058" y="0"/>
                    <a:pt x="185547" y="0"/>
                  </a:cubicBezTo>
                  <a:lnTo>
                    <a:pt x="12420346" y="0"/>
                  </a:lnTo>
                  <a:cubicBezTo>
                    <a:pt x="12522835" y="0"/>
                    <a:pt x="12605893" y="81915"/>
                    <a:pt x="12605893" y="182880"/>
                  </a:cubicBezTo>
                  <a:lnTo>
                    <a:pt x="12605893" y="1970786"/>
                  </a:lnTo>
                  <a:cubicBezTo>
                    <a:pt x="12605893" y="2071751"/>
                    <a:pt x="12522835" y="2153666"/>
                    <a:pt x="12420346" y="2153666"/>
                  </a:cubicBezTo>
                  <a:lnTo>
                    <a:pt x="185547" y="2153666"/>
                  </a:lnTo>
                  <a:cubicBezTo>
                    <a:pt x="83058" y="2153666"/>
                    <a:pt x="0" y="2071751"/>
                    <a:pt x="0" y="1970786"/>
                  </a:cubicBezTo>
                  <a:close/>
                </a:path>
              </a:pathLst>
            </a:custGeom>
            <a:solidFill>
              <a:srgbClr val="E5F9F2">
                <a:alpha val="90196"/>
              </a:srgbClr>
            </a:solidFill>
            <a:ln w="12700">
              <a:solidFill>
                <a:srgbClr val="000000"/>
              </a:solidFill>
            </a:ln>
          </p:spPr>
        </p:sp>
        <p:sp>
          <p:nvSpPr>
            <p:cNvPr name="Freeform 13" id="13"/>
            <p:cNvSpPr/>
            <p:nvPr/>
          </p:nvSpPr>
          <p:spPr>
            <a:xfrm flipH="false" flipV="false" rot="0">
              <a:off x="0" y="0"/>
              <a:ext cx="12643993" cy="2191766"/>
            </a:xfrm>
            <a:custGeom>
              <a:avLst/>
              <a:gdLst/>
              <a:ahLst/>
              <a:cxnLst/>
              <a:rect r="r" b="b" t="t" l="l"/>
              <a:pathLst>
                <a:path h="2191766" w="12643993">
                  <a:moveTo>
                    <a:pt x="0" y="201930"/>
                  </a:moveTo>
                  <a:cubicBezTo>
                    <a:pt x="0" y="90170"/>
                    <a:pt x="91821" y="0"/>
                    <a:pt x="204597" y="0"/>
                  </a:cubicBezTo>
                  <a:lnTo>
                    <a:pt x="12439396" y="0"/>
                  </a:lnTo>
                  <a:lnTo>
                    <a:pt x="12439396" y="19050"/>
                  </a:lnTo>
                  <a:lnTo>
                    <a:pt x="12439396" y="0"/>
                  </a:lnTo>
                  <a:cubicBezTo>
                    <a:pt x="12552172" y="0"/>
                    <a:pt x="12643993" y="90170"/>
                    <a:pt x="12643993" y="201930"/>
                  </a:cubicBezTo>
                  <a:lnTo>
                    <a:pt x="12624943" y="201930"/>
                  </a:lnTo>
                  <a:lnTo>
                    <a:pt x="12643993" y="201930"/>
                  </a:lnTo>
                  <a:lnTo>
                    <a:pt x="12643993" y="1989836"/>
                  </a:lnTo>
                  <a:lnTo>
                    <a:pt x="12624943" y="1989836"/>
                  </a:lnTo>
                  <a:lnTo>
                    <a:pt x="12643993" y="1989836"/>
                  </a:lnTo>
                  <a:cubicBezTo>
                    <a:pt x="12643993" y="2101596"/>
                    <a:pt x="12552172" y="2191766"/>
                    <a:pt x="12439396" y="2191766"/>
                  </a:cubicBezTo>
                  <a:lnTo>
                    <a:pt x="12439396" y="2172716"/>
                  </a:lnTo>
                  <a:lnTo>
                    <a:pt x="12439396" y="2191766"/>
                  </a:lnTo>
                  <a:lnTo>
                    <a:pt x="204597" y="2191766"/>
                  </a:lnTo>
                  <a:lnTo>
                    <a:pt x="204597" y="2172716"/>
                  </a:lnTo>
                  <a:lnTo>
                    <a:pt x="204597" y="2191766"/>
                  </a:lnTo>
                  <a:cubicBezTo>
                    <a:pt x="91821" y="2191766"/>
                    <a:pt x="0" y="2101596"/>
                    <a:pt x="0" y="1989836"/>
                  </a:cubicBezTo>
                  <a:lnTo>
                    <a:pt x="0" y="201930"/>
                  </a:lnTo>
                  <a:lnTo>
                    <a:pt x="19050" y="201930"/>
                  </a:lnTo>
                  <a:lnTo>
                    <a:pt x="0" y="201930"/>
                  </a:lnTo>
                  <a:moveTo>
                    <a:pt x="38100" y="201930"/>
                  </a:moveTo>
                  <a:lnTo>
                    <a:pt x="38100" y="1989836"/>
                  </a:lnTo>
                  <a:lnTo>
                    <a:pt x="19050" y="1989836"/>
                  </a:lnTo>
                  <a:lnTo>
                    <a:pt x="38100" y="1989836"/>
                  </a:lnTo>
                  <a:cubicBezTo>
                    <a:pt x="38100" y="2080006"/>
                    <a:pt x="112395" y="2153666"/>
                    <a:pt x="204597" y="2153666"/>
                  </a:cubicBezTo>
                  <a:lnTo>
                    <a:pt x="12439396" y="2153666"/>
                  </a:lnTo>
                  <a:cubicBezTo>
                    <a:pt x="12531598" y="2153666"/>
                    <a:pt x="12605893" y="2080006"/>
                    <a:pt x="12605893" y="1989836"/>
                  </a:cubicBezTo>
                  <a:lnTo>
                    <a:pt x="12605893" y="201930"/>
                  </a:lnTo>
                  <a:cubicBezTo>
                    <a:pt x="12605893" y="111760"/>
                    <a:pt x="12531598" y="38100"/>
                    <a:pt x="12439396" y="38100"/>
                  </a:cubicBezTo>
                  <a:lnTo>
                    <a:pt x="204597" y="38100"/>
                  </a:lnTo>
                  <a:lnTo>
                    <a:pt x="204597" y="19050"/>
                  </a:lnTo>
                  <a:lnTo>
                    <a:pt x="204597" y="38100"/>
                  </a:lnTo>
                  <a:cubicBezTo>
                    <a:pt x="112395" y="38100"/>
                    <a:pt x="38100" y="111760"/>
                    <a:pt x="38100" y="201930"/>
                  </a:cubicBezTo>
                  <a:close/>
                </a:path>
              </a:pathLst>
            </a:custGeom>
            <a:solidFill>
              <a:srgbClr val="B7D5CA"/>
            </a:solidFill>
            <a:ln w="12700">
              <a:solidFill>
                <a:srgbClr val="000000"/>
              </a:solidFill>
            </a:ln>
          </p:spPr>
        </p:sp>
      </p:grpSp>
      <p:grpSp>
        <p:nvGrpSpPr>
          <p:cNvPr name="Group 14" id="14"/>
          <p:cNvGrpSpPr/>
          <p:nvPr/>
        </p:nvGrpSpPr>
        <p:grpSpPr>
          <a:xfrm rot="0">
            <a:off x="959197" y="2416522"/>
            <a:ext cx="114300" cy="1615231"/>
            <a:chOff x="0" y="0"/>
            <a:chExt cx="152400" cy="2153642"/>
          </a:xfrm>
        </p:grpSpPr>
        <p:sp>
          <p:nvSpPr>
            <p:cNvPr name="Freeform 15" id="15"/>
            <p:cNvSpPr/>
            <p:nvPr/>
          </p:nvSpPr>
          <p:spPr>
            <a:xfrm flipH="false" flipV="false" rot="0">
              <a:off x="0" y="0"/>
              <a:ext cx="152400" cy="2153666"/>
            </a:xfrm>
            <a:custGeom>
              <a:avLst/>
              <a:gdLst/>
              <a:ahLst/>
              <a:cxnLst/>
              <a:rect r="r" b="b" t="t" l="l"/>
              <a:pathLst>
                <a:path h="2153666" w="152400">
                  <a:moveTo>
                    <a:pt x="0" y="76200"/>
                  </a:moveTo>
                  <a:cubicBezTo>
                    <a:pt x="0" y="34163"/>
                    <a:pt x="34163" y="0"/>
                    <a:pt x="76200" y="0"/>
                  </a:cubicBezTo>
                  <a:cubicBezTo>
                    <a:pt x="118237" y="0"/>
                    <a:pt x="152400" y="34163"/>
                    <a:pt x="152400" y="76200"/>
                  </a:cubicBezTo>
                  <a:lnTo>
                    <a:pt x="152400" y="2077466"/>
                  </a:lnTo>
                  <a:cubicBezTo>
                    <a:pt x="152400" y="2119503"/>
                    <a:pt x="118237" y="2153666"/>
                    <a:pt x="76200" y="2153666"/>
                  </a:cubicBezTo>
                  <a:cubicBezTo>
                    <a:pt x="34163" y="2153666"/>
                    <a:pt x="0" y="2119503"/>
                    <a:pt x="0" y="2077466"/>
                  </a:cubicBezTo>
                  <a:close/>
                </a:path>
              </a:pathLst>
            </a:custGeom>
            <a:solidFill>
              <a:srgbClr val="006747"/>
            </a:solidFill>
            <a:ln w="12700">
              <a:solidFill>
                <a:srgbClr val="000000"/>
              </a:solidFill>
            </a:ln>
          </p:spPr>
        </p:sp>
      </p:grpSp>
      <p:sp>
        <p:nvSpPr>
          <p:cNvPr name="TextBox 16" id="16"/>
          <p:cNvSpPr txBox="true"/>
          <p:nvPr/>
        </p:nvSpPr>
        <p:spPr>
          <a:xfrm rot="0">
            <a:off x="1313706" y="2656731"/>
            <a:ext cx="3935909" cy="330696"/>
          </a:xfrm>
          <a:prstGeom prst="rect">
            <a:avLst/>
          </a:prstGeom>
        </p:spPr>
        <p:txBody>
          <a:bodyPr anchor="t" rtlCol="false" tIns="0" lIns="0" bIns="0" rIns="0">
            <a:spAutoFit/>
          </a:bodyPr>
          <a:lstStyle/>
          <a:p>
            <a:pPr algn="l">
              <a:lnSpc>
                <a:spcPts val="2562"/>
              </a:lnSpc>
            </a:pPr>
            <a:r>
              <a:rPr lang="en-US" sz="2062" b="true">
                <a:solidFill>
                  <a:srgbClr val="4B4A4A"/>
                </a:solidFill>
                <a:latin typeface="Noto Serif Bold"/>
                <a:ea typeface="Noto Serif Bold"/>
                <a:cs typeface="Noto Serif Bold"/>
                <a:sym typeface="Noto Serif Bold"/>
              </a:rPr>
              <a:t>Multi-Category Classification</a:t>
            </a:r>
          </a:p>
        </p:txBody>
      </p:sp>
      <p:sp>
        <p:nvSpPr>
          <p:cNvPr name="TextBox 17" id="17"/>
          <p:cNvSpPr txBox="true"/>
          <p:nvPr/>
        </p:nvSpPr>
        <p:spPr>
          <a:xfrm rot="0">
            <a:off x="1313706" y="3028653"/>
            <a:ext cx="8888314" cy="762893"/>
          </a:xfrm>
          <a:prstGeom prst="rect">
            <a:avLst/>
          </a:prstGeom>
        </p:spPr>
        <p:txBody>
          <a:bodyPr anchor="t" rtlCol="false" tIns="0" lIns="0" bIns="0" rIns="0">
            <a:spAutoFit/>
          </a:bodyPr>
          <a:lstStyle/>
          <a:p>
            <a:pPr algn="l">
              <a:lnSpc>
                <a:spcPts val="2625"/>
              </a:lnSpc>
            </a:pPr>
            <a:r>
              <a:rPr lang="en-US" sz="1625">
                <a:solidFill>
                  <a:srgbClr val="4B4A4A"/>
                </a:solidFill>
                <a:latin typeface="Arimo"/>
                <a:ea typeface="Arimo"/>
                <a:cs typeface="Arimo"/>
                <a:sym typeface="Arimo"/>
              </a:rPr>
              <a:t>Develop an NLP and Machine Learning model capable of accurately classifying emails into multiple predefined categories.</a:t>
            </a:r>
          </a:p>
        </p:txBody>
      </p:sp>
      <p:grpSp>
        <p:nvGrpSpPr>
          <p:cNvPr name="Group 18" id="18"/>
          <p:cNvGrpSpPr/>
          <p:nvPr/>
        </p:nvGrpSpPr>
        <p:grpSpPr>
          <a:xfrm rot="0">
            <a:off x="973485" y="4229100"/>
            <a:ext cx="9483030" cy="1643806"/>
            <a:chOff x="0" y="0"/>
            <a:chExt cx="12644040" cy="2191742"/>
          </a:xfrm>
        </p:grpSpPr>
        <p:sp>
          <p:nvSpPr>
            <p:cNvPr name="Freeform 19" id="19"/>
            <p:cNvSpPr/>
            <p:nvPr/>
          </p:nvSpPr>
          <p:spPr>
            <a:xfrm flipH="false" flipV="false" rot="0">
              <a:off x="19050" y="19050"/>
              <a:ext cx="12605893" cy="2153666"/>
            </a:xfrm>
            <a:custGeom>
              <a:avLst/>
              <a:gdLst/>
              <a:ahLst/>
              <a:cxnLst/>
              <a:rect r="r" b="b" t="t" l="l"/>
              <a:pathLst>
                <a:path h="2153666" w="12605893">
                  <a:moveTo>
                    <a:pt x="0" y="182880"/>
                  </a:moveTo>
                  <a:cubicBezTo>
                    <a:pt x="0" y="81915"/>
                    <a:pt x="83058" y="0"/>
                    <a:pt x="185547" y="0"/>
                  </a:cubicBezTo>
                  <a:lnTo>
                    <a:pt x="12420346" y="0"/>
                  </a:lnTo>
                  <a:cubicBezTo>
                    <a:pt x="12522835" y="0"/>
                    <a:pt x="12605893" y="81915"/>
                    <a:pt x="12605893" y="182880"/>
                  </a:cubicBezTo>
                  <a:lnTo>
                    <a:pt x="12605893" y="1970786"/>
                  </a:lnTo>
                  <a:cubicBezTo>
                    <a:pt x="12605893" y="2071751"/>
                    <a:pt x="12522835" y="2153666"/>
                    <a:pt x="12420346" y="2153666"/>
                  </a:cubicBezTo>
                  <a:lnTo>
                    <a:pt x="185547" y="2153666"/>
                  </a:lnTo>
                  <a:cubicBezTo>
                    <a:pt x="83058" y="2153666"/>
                    <a:pt x="0" y="2071751"/>
                    <a:pt x="0" y="1970786"/>
                  </a:cubicBezTo>
                  <a:close/>
                </a:path>
              </a:pathLst>
            </a:custGeom>
            <a:solidFill>
              <a:srgbClr val="E5F9F2">
                <a:alpha val="90196"/>
              </a:srgbClr>
            </a:solidFill>
            <a:ln w="12700">
              <a:solidFill>
                <a:srgbClr val="000000"/>
              </a:solidFill>
            </a:ln>
          </p:spPr>
        </p:sp>
        <p:sp>
          <p:nvSpPr>
            <p:cNvPr name="Freeform 20" id="20"/>
            <p:cNvSpPr/>
            <p:nvPr/>
          </p:nvSpPr>
          <p:spPr>
            <a:xfrm flipH="false" flipV="false" rot="0">
              <a:off x="0" y="0"/>
              <a:ext cx="12643993" cy="2191766"/>
            </a:xfrm>
            <a:custGeom>
              <a:avLst/>
              <a:gdLst/>
              <a:ahLst/>
              <a:cxnLst/>
              <a:rect r="r" b="b" t="t" l="l"/>
              <a:pathLst>
                <a:path h="2191766" w="12643993">
                  <a:moveTo>
                    <a:pt x="0" y="201930"/>
                  </a:moveTo>
                  <a:cubicBezTo>
                    <a:pt x="0" y="90170"/>
                    <a:pt x="91821" y="0"/>
                    <a:pt x="204597" y="0"/>
                  </a:cubicBezTo>
                  <a:lnTo>
                    <a:pt x="12439396" y="0"/>
                  </a:lnTo>
                  <a:lnTo>
                    <a:pt x="12439396" y="19050"/>
                  </a:lnTo>
                  <a:lnTo>
                    <a:pt x="12439396" y="0"/>
                  </a:lnTo>
                  <a:cubicBezTo>
                    <a:pt x="12552172" y="0"/>
                    <a:pt x="12643993" y="90170"/>
                    <a:pt x="12643993" y="201930"/>
                  </a:cubicBezTo>
                  <a:lnTo>
                    <a:pt x="12624943" y="201930"/>
                  </a:lnTo>
                  <a:lnTo>
                    <a:pt x="12643993" y="201930"/>
                  </a:lnTo>
                  <a:lnTo>
                    <a:pt x="12643993" y="1989836"/>
                  </a:lnTo>
                  <a:lnTo>
                    <a:pt x="12624943" y="1989836"/>
                  </a:lnTo>
                  <a:lnTo>
                    <a:pt x="12643993" y="1989836"/>
                  </a:lnTo>
                  <a:cubicBezTo>
                    <a:pt x="12643993" y="2101596"/>
                    <a:pt x="12552172" y="2191766"/>
                    <a:pt x="12439396" y="2191766"/>
                  </a:cubicBezTo>
                  <a:lnTo>
                    <a:pt x="12439396" y="2172716"/>
                  </a:lnTo>
                  <a:lnTo>
                    <a:pt x="12439396" y="2191766"/>
                  </a:lnTo>
                  <a:lnTo>
                    <a:pt x="204597" y="2191766"/>
                  </a:lnTo>
                  <a:lnTo>
                    <a:pt x="204597" y="2172716"/>
                  </a:lnTo>
                  <a:lnTo>
                    <a:pt x="204597" y="2191766"/>
                  </a:lnTo>
                  <a:cubicBezTo>
                    <a:pt x="91821" y="2191766"/>
                    <a:pt x="0" y="2101596"/>
                    <a:pt x="0" y="1989836"/>
                  </a:cubicBezTo>
                  <a:lnTo>
                    <a:pt x="0" y="201930"/>
                  </a:lnTo>
                  <a:lnTo>
                    <a:pt x="19050" y="201930"/>
                  </a:lnTo>
                  <a:lnTo>
                    <a:pt x="0" y="201930"/>
                  </a:lnTo>
                  <a:moveTo>
                    <a:pt x="38100" y="201930"/>
                  </a:moveTo>
                  <a:lnTo>
                    <a:pt x="38100" y="1989836"/>
                  </a:lnTo>
                  <a:lnTo>
                    <a:pt x="19050" y="1989836"/>
                  </a:lnTo>
                  <a:lnTo>
                    <a:pt x="38100" y="1989836"/>
                  </a:lnTo>
                  <a:cubicBezTo>
                    <a:pt x="38100" y="2080006"/>
                    <a:pt x="112395" y="2153666"/>
                    <a:pt x="204597" y="2153666"/>
                  </a:cubicBezTo>
                  <a:lnTo>
                    <a:pt x="12439396" y="2153666"/>
                  </a:lnTo>
                  <a:cubicBezTo>
                    <a:pt x="12531598" y="2153666"/>
                    <a:pt x="12605893" y="2080006"/>
                    <a:pt x="12605893" y="1989836"/>
                  </a:cubicBezTo>
                  <a:lnTo>
                    <a:pt x="12605893" y="201930"/>
                  </a:lnTo>
                  <a:cubicBezTo>
                    <a:pt x="12605893" y="111760"/>
                    <a:pt x="12531598" y="38100"/>
                    <a:pt x="12439396" y="38100"/>
                  </a:cubicBezTo>
                  <a:lnTo>
                    <a:pt x="204597" y="38100"/>
                  </a:lnTo>
                  <a:lnTo>
                    <a:pt x="204597" y="19050"/>
                  </a:lnTo>
                  <a:lnTo>
                    <a:pt x="204597" y="38100"/>
                  </a:lnTo>
                  <a:cubicBezTo>
                    <a:pt x="112395" y="38100"/>
                    <a:pt x="38100" y="111760"/>
                    <a:pt x="38100" y="201930"/>
                  </a:cubicBezTo>
                  <a:close/>
                </a:path>
              </a:pathLst>
            </a:custGeom>
            <a:solidFill>
              <a:srgbClr val="B7D5CA"/>
            </a:solidFill>
            <a:ln w="12700">
              <a:solidFill>
                <a:srgbClr val="000000"/>
              </a:solidFill>
            </a:ln>
          </p:spPr>
        </p:sp>
      </p:grpSp>
      <p:grpSp>
        <p:nvGrpSpPr>
          <p:cNvPr name="Group 21" id="21"/>
          <p:cNvGrpSpPr/>
          <p:nvPr/>
        </p:nvGrpSpPr>
        <p:grpSpPr>
          <a:xfrm rot="0">
            <a:off x="959197" y="4243388"/>
            <a:ext cx="114300" cy="1615231"/>
            <a:chOff x="0" y="0"/>
            <a:chExt cx="152400" cy="2153642"/>
          </a:xfrm>
        </p:grpSpPr>
        <p:sp>
          <p:nvSpPr>
            <p:cNvPr name="Freeform 22" id="22"/>
            <p:cNvSpPr/>
            <p:nvPr/>
          </p:nvSpPr>
          <p:spPr>
            <a:xfrm flipH="false" flipV="false" rot="0">
              <a:off x="0" y="0"/>
              <a:ext cx="152400" cy="2153666"/>
            </a:xfrm>
            <a:custGeom>
              <a:avLst/>
              <a:gdLst/>
              <a:ahLst/>
              <a:cxnLst/>
              <a:rect r="r" b="b" t="t" l="l"/>
              <a:pathLst>
                <a:path h="2153666" w="152400">
                  <a:moveTo>
                    <a:pt x="0" y="76200"/>
                  </a:moveTo>
                  <a:cubicBezTo>
                    <a:pt x="0" y="34163"/>
                    <a:pt x="34163" y="0"/>
                    <a:pt x="76200" y="0"/>
                  </a:cubicBezTo>
                  <a:cubicBezTo>
                    <a:pt x="118237" y="0"/>
                    <a:pt x="152400" y="34163"/>
                    <a:pt x="152400" y="76200"/>
                  </a:cubicBezTo>
                  <a:lnTo>
                    <a:pt x="152400" y="2077466"/>
                  </a:lnTo>
                  <a:cubicBezTo>
                    <a:pt x="152400" y="2119503"/>
                    <a:pt x="118237" y="2153666"/>
                    <a:pt x="76200" y="2153666"/>
                  </a:cubicBezTo>
                  <a:cubicBezTo>
                    <a:pt x="34163" y="2153666"/>
                    <a:pt x="0" y="2119503"/>
                    <a:pt x="0" y="2077466"/>
                  </a:cubicBezTo>
                  <a:close/>
                </a:path>
              </a:pathLst>
            </a:custGeom>
            <a:solidFill>
              <a:srgbClr val="006747"/>
            </a:solidFill>
            <a:ln w="12700">
              <a:solidFill>
                <a:srgbClr val="000000"/>
              </a:solidFill>
            </a:ln>
          </p:spPr>
        </p:sp>
      </p:grpSp>
      <p:sp>
        <p:nvSpPr>
          <p:cNvPr name="TextBox 23" id="23"/>
          <p:cNvSpPr txBox="true"/>
          <p:nvPr/>
        </p:nvSpPr>
        <p:spPr>
          <a:xfrm rot="0">
            <a:off x="1313706" y="4483596"/>
            <a:ext cx="4188619" cy="330696"/>
          </a:xfrm>
          <a:prstGeom prst="rect">
            <a:avLst/>
          </a:prstGeom>
        </p:spPr>
        <p:txBody>
          <a:bodyPr anchor="t" rtlCol="false" tIns="0" lIns="0" bIns="0" rIns="0">
            <a:spAutoFit/>
          </a:bodyPr>
          <a:lstStyle/>
          <a:p>
            <a:pPr algn="l">
              <a:lnSpc>
                <a:spcPts val="2562"/>
              </a:lnSpc>
            </a:pPr>
            <a:r>
              <a:rPr lang="en-US" sz="2062" b="true">
                <a:solidFill>
                  <a:srgbClr val="4B4A4A"/>
                </a:solidFill>
                <a:latin typeface="Noto Serif Bold"/>
                <a:ea typeface="Noto Serif Bold"/>
                <a:cs typeface="Noto Serif Bold"/>
                <a:sym typeface="Noto Serif Bold"/>
              </a:rPr>
              <a:t>High-Accuracy Spam Detection</a:t>
            </a:r>
          </a:p>
        </p:txBody>
      </p:sp>
      <p:sp>
        <p:nvSpPr>
          <p:cNvPr name="TextBox 24" id="24"/>
          <p:cNvSpPr txBox="true"/>
          <p:nvPr/>
        </p:nvSpPr>
        <p:spPr>
          <a:xfrm rot="0">
            <a:off x="1313706" y="4855517"/>
            <a:ext cx="8888314" cy="762892"/>
          </a:xfrm>
          <a:prstGeom prst="rect">
            <a:avLst/>
          </a:prstGeom>
        </p:spPr>
        <p:txBody>
          <a:bodyPr anchor="t" rtlCol="false" tIns="0" lIns="0" bIns="0" rIns="0">
            <a:spAutoFit/>
          </a:bodyPr>
          <a:lstStyle/>
          <a:p>
            <a:pPr algn="l">
              <a:lnSpc>
                <a:spcPts val="2625"/>
              </a:lnSpc>
            </a:pPr>
            <a:r>
              <a:rPr lang="en-US" sz="1625">
                <a:solidFill>
                  <a:srgbClr val="4B4A4A"/>
                </a:solidFill>
                <a:latin typeface="Arimo"/>
                <a:ea typeface="Arimo"/>
                <a:cs typeface="Arimo"/>
                <a:sym typeface="Arimo"/>
              </a:rPr>
              <a:t>Implement robust algorithms to detect and filter out spam with a high degree of precision, improving inbox hygiene.</a:t>
            </a:r>
          </a:p>
        </p:txBody>
      </p:sp>
      <p:grpSp>
        <p:nvGrpSpPr>
          <p:cNvPr name="Group 25" id="25"/>
          <p:cNvGrpSpPr/>
          <p:nvPr/>
        </p:nvGrpSpPr>
        <p:grpSpPr>
          <a:xfrm rot="0">
            <a:off x="973485" y="6055965"/>
            <a:ext cx="9483030" cy="1643806"/>
            <a:chOff x="0" y="0"/>
            <a:chExt cx="12644040" cy="2191742"/>
          </a:xfrm>
        </p:grpSpPr>
        <p:sp>
          <p:nvSpPr>
            <p:cNvPr name="Freeform 26" id="26"/>
            <p:cNvSpPr/>
            <p:nvPr/>
          </p:nvSpPr>
          <p:spPr>
            <a:xfrm flipH="false" flipV="false" rot="0">
              <a:off x="19050" y="19050"/>
              <a:ext cx="12605893" cy="2153666"/>
            </a:xfrm>
            <a:custGeom>
              <a:avLst/>
              <a:gdLst/>
              <a:ahLst/>
              <a:cxnLst/>
              <a:rect r="r" b="b" t="t" l="l"/>
              <a:pathLst>
                <a:path h="2153666" w="12605893">
                  <a:moveTo>
                    <a:pt x="0" y="182880"/>
                  </a:moveTo>
                  <a:cubicBezTo>
                    <a:pt x="0" y="81915"/>
                    <a:pt x="83058" y="0"/>
                    <a:pt x="185547" y="0"/>
                  </a:cubicBezTo>
                  <a:lnTo>
                    <a:pt x="12420346" y="0"/>
                  </a:lnTo>
                  <a:cubicBezTo>
                    <a:pt x="12522835" y="0"/>
                    <a:pt x="12605893" y="81915"/>
                    <a:pt x="12605893" y="182880"/>
                  </a:cubicBezTo>
                  <a:lnTo>
                    <a:pt x="12605893" y="1970786"/>
                  </a:lnTo>
                  <a:cubicBezTo>
                    <a:pt x="12605893" y="2071751"/>
                    <a:pt x="12522835" y="2153666"/>
                    <a:pt x="12420346" y="2153666"/>
                  </a:cubicBezTo>
                  <a:lnTo>
                    <a:pt x="185547" y="2153666"/>
                  </a:lnTo>
                  <a:cubicBezTo>
                    <a:pt x="83058" y="2153666"/>
                    <a:pt x="0" y="2071751"/>
                    <a:pt x="0" y="1970786"/>
                  </a:cubicBezTo>
                  <a:close/>
                </a:path>
              </a:pathLst>
            </a:custGeom>
            <a:solidFill>
              <a:srgbClr val="E5F9F2">
                <a:alpha val="90196"/>
              </a:srgbClr>
            </a:solidFill>
            <a:ln w="12700">
              <a:solidFill>
                <a:srgbClr val="000000"/>
              </a:solidFill>
            </a:ln>
          </p:spPr>
        </p:sp>
        <p:sp>
          <p:nvSpPr>
            <p:cNvPr name="Freeform 27" id="27"/>
            <p:cNvSpPr/>
            <p:nvPr/>
          </p:nvSpPr>
          <p:spPr>
            <a:xfrm flipH="false" flipV="false" rot="0">
              <a:off x="0" y="0"/>
              <a:ext cx="12643993" cy="2191766"/>
            </a:xfrm>
            <a:custGeom>
              <a:avLst/>
              <a:gdLst/>
              <a:ahLst/>
              <a:cxnLst/>
              <a:rect r="r" b="b" t="t" l="l"/>
              <a:pathLst>
                <a:path h="2191766" w="12643993">
                  <a:moveTo>
                    <a:pt x="0" y="201930"/>
                  </a:moveTo>
                  <a:cubicBezTo>
                    <a:pt x="0" y="90170"/>
                    <a:pt x="91821" y="0"/>
                    <a:pt x="204597" y="0"/>
                  </a:cubicBezTo>
                  <a:lnTo>
                    <a:pt x="12439396" y="0"/>
                  </a:lnTo>
                  <a:lnTo>
                    <a:pt x="12439396" y="19050"/>
                  </a:lnTo>
                  <a:lnTo>
                    <a:pt x="12439396" y="0"/>
                  </a:lnTo>
                  <a:cubicBezTo>
                    <a:pt x="12552172" y="0"/>
                    <a:pt x="12643993" y="90170"/>
                    <a:pt x="12643993" y="201930"/>
                  </a:cubicBezTo>
                  <a:lnTo>
                    <a:pt x="12624943" y="201930"/>
                  </a:lnTo>
                  <a:lnTo>
                    <a:pt x="12643993" y="201930"/>
                  </a:lnTo>
                  <a:lnTo>
                    <a:pt x="12643993" y="1989836"/>
                  </a:lnTo>
                  <a:lnTo>
                    <a:pt x="12624943" y="1989836"/>
                  </a:lnTo>
                  <a:lnTo>
                    <a:pt x="12643993" y="1989836"/>
                  </a:lnTo>
                  <a:cubicBezTo>
                    <a:pt x="12643993" y="2101596"/>
                    <a:pt x="12552172" y="2191766"/>
                    <a:pt x="12439396" y="2191766"/>
                  </a:cubicBezTo>
                  <a:lnTo>
                    <a:pt x="12439396" y="2172716"/>
                  </a:lnTo>
                  <a:lnTo>
                    <a:pt x="12439396" y="2191766"/>
                  </a:lnTo>
                  <a:lnTo>
                    <a:pt x="204597" y="2191766"/>
                  </a:lnTo>
                  <a:lnTo>
                    <a:pt x="204597" y="2172716"/>
                  </a:lnTo>
                  <a:lnTo>
                    <a:pt x="204597" y="2191766"/>
                  </a:lnTo>
                  <a:cubicBezTo>
                    <a:pt x="91821" y="2191766"/>
                    <a:pt x="0" y="2101596"/>
                    <a:pt x="0" y="1989836"/>
                  </a:cubicBezTo>
                  <a:lnTo>
                    <a:pt x="0" y="201930"/>
                  </a:lnTo>
                  <a:lnTo>
                    <a:pt x="19050" y="201930"/>
                  </a:lnTo>
                  <a:lnTo>
                    <a:pt x="0" y="201930"/>
                  </a:lnTo>
                  <a:moveTo>
                    <a:pt x="38100" y="201930"/>
                  </a:moveTo>
                  <a:lnTo>
                    <a:pt x="38100" y="1989836"/>
                  </a:lnTo>
                  <a:lnTo>
                    <a:pt x="19050" y="1989836"/>
                  </a:lnTo>
                  <a:lnTo>
                    <a:pt x="38100" y="1989836"/>
                  </a:lnTo>
                  <a:cubicBezTo>
                    <a:pt x="38100" y="2080006"/>
                    <a:pt x="112395" y="2153666"/>
                    <a:pt x="204597" y="2153666"/>
                  </a:cubicBezTo>
                  <a:lnTo>
                    <a:pt x="12439396" y="2153666"/>
                  </a:lnTo>
                  <a:cubicBezTo>
                    <a:pt x="12531598" y="2153666"/>
                    <a:pt x="12605893" y="2080006"/>
                    <a:pt x="12605893" y="1989836"/>
                  </a:cubicBezTo>
                  <a:lnTo>
                    <a:pt x="12605893" y="201930"/>
                  </a:lnTo>
                  <a:cubicBezTo>
                    <a:pt x="12605893" y="111760"/>
                    <a:pt x="12531598" y="38100"/>
                    <a:pt x="12439396" y="38100"/>
                  </a:cubicBezTo>
                  <a:lnTo>
                    <a:pt x="204597" y="38100"/>
                  </a:lnTo>
                  <a:lnTo>
                    <a:pt x="204597" y="19050"/>
                  </a:lnTo>
                  <a:lnTo>
                    <a:pt x="204597" y="38100"/>
                  </a:lnTo>
                  <a:cubicBezTo>
                    <a:pt x="112395" y="38100"/>
                    <a:pt x="38100" y="111760"/>
                    <a:pt x="38100" y="201930"/>
                  </a:cubicBezTo>
                  <a:close/>
                </a:path>
              </a:pathLst>
            </a:custGeom>
            <a:solidFill>
              <a:srgbClr val="B7D5CA"/>
            </a:solidFill>
            <a:ln w="12700">
              <a:solidFill>
                <a:srgbClr val="000000"/>
              </a:solidFill>
            </a:ln>
          </p:spPr>
        </p:sp>
      </p:grpSp>
      <p:grpSp>
        <p:nvGrpSpPr>
          <p:cNvPr name="Group 28" id="28"/>
          <p:cNvGrpSpPr/>
          <p:nvPr/>
        </p:nvGrpSpPr>
        <p:grpSpPr>
          <a:xfrm rot="0">
            <a:off x="959197" y="6070252"/>
            <a:ext cx="114300" cy="1615231"/>
            <a:chOff x="0" y="0"/>
            <a:chExt cx="152400" cy="2153642"/>
          </a:xfrm>
        </p:grpSpPr>
        <p:sp>
          <p:nvSpPr>
            <p:cNvPr name="Freeform 29" id="29"/>
            <p:cNvSpPr/>
            <p:nvPr/>
          </p:nvSpPr>
          <p:spPr>
            <a:xfrm flipH="false" flipV="false" rot="0">
              <a:off x="0" y="0"/>
              <a:ext cx="152400" cy="2153666"/>
            </a:xfrm>
            <a:custGeom>
              <a:avLst/>
              <a:gdLst/>
              <a:ahLst/>
              <a:cxnLst/>
              <a:rect r="r" b="b" t="t" l="l"/>
              <a:pathLst>
                <a:path h="2153666" w="152400">
                  <a:moveTo>
                    <a:pt x="0" y="76200"/>
                  </a:moveTo>
                  <a:cubicBezTo>
                    <a:pt x="0" y="34163"/>
                    <a:pt x="34163" y="0"/>
                    <a:pt x="76200" y="0"/>
                  </a:cubicBezTo>
                  <a:cubicBezTo>
                    <a:pt x="118237" y="0"/>
                    <a:pt x="152400" y="34163"/>
                    <a:pt x="152400" y="76200"/>
                  </a:cubicBezTo>
                  <a:lnTo>
                    <a:pt x="152400" y="2077466"/>
                  </a:lnTo>
                  <a:cubicBezTo>
                    <a:pt x="152400" y="2119503"/>
                    <a:pt x="118237" y="2153666"/>
                    <a:pt x="76200" y="2153666"/>
                  </a:cubicBezTo>
                  <a:cubicBezTo>
                    <a:pt x="34163" y="2153666"/>
                    <a:pt x="0" y="2119503"/>
                    <a:pt x="0" y="2077466"/>
                  </a:cubicBezTo>
                  <a:close/>
                </a:path>
              </a:pathLst>
            </a:custGeom>
            <a:solidFill>
              <a:srgbClr val="006747"/>
            </a:solidFill>
            <a:ln w="12700">
              <a:solidFill>
                <a:srgbClr val="000000"/>
              </a:solidFill>
            </a:ln>
          </p:spPr>
        </p:sp>
      </p:grpSp>
      <p:sp>
        <p:nvSpPr>
          <p:cNvPr name="TextBox 30" id="30"/>
          <p:cNvSpPr txBox="true"/>
          <p:nvPr/>
        </p:nvSpPr>
        <p:spPr>
          <a:xfrm rot="0">
            <a:off x="1313706" y="6310461"/>
            <a:ext cx="3262759" cy="330696"/>
          </a:xfrm>
          <a:prstGeom prst="rect">
            <a:avLst/>
          </a:prstGeom>
        </p:spPr>
        <p:txBody>
          <a:bodyPr anchor="t" rtlCol="false" tIns="0" lIns="0" bIns="0" rIns="0">
            <a:spAutoFit/>
          </a:bodyPr>
          <a:lstStyle/>
          <a:p>
            <a:pPr algn="l">
              <a:lnSpc>
                <a:spcPts val="2562"/>
              </a:lnSpc>
            </a:pPr>
            <a:r>
              <a:rPr lang="en-US" sz="2062" b="true">
                <a:solidFill>
                  <a:srgbClr val="4B4A4A"/>
                </a:solidFill>
                <a:latin typeface="Noto Serif Bold"/>
                <a:ea typeface="Noto Serif Bold"/>
                <a:cs typeface="Noto Serif Bold"/>
                <a:sym typeface="Noto Serif Bold"/>
              </a:rPr>
              <a:t>Real-time Web Interface</a:t>
            </a:r>
          </a:p>
        </p:txBody>
      </p:sp>
      <p:sp>
        <p:nvSpPr>
          <p:cNvPr name="TextBox 31" id="31"/>
          <p:cNvSpPr txBox="true"/>
          <p:nvPr/>
        </p:nvSpPr>
        <p:spPr>
          <a:xfrm rot="0">
            <a:off x="1313706" y="6682383"/>
            <a:ext cx="8888314" cy="762892"/>
          </a:xfrm>
          <a:prstGeom prst="rect">
            <a:avLst/>
          </a:prstGeom>
        </p:spPr>
        <p:txBody>
          <a:bodyPr anchor="t" rtlCol="false" tIns="0" lIns="0" bIns="0" rIns="0">
            <a:spAutoFit/>
          </a:bodyPr>
          <a:lstStyle/>
          <a:p>
            <a:pPr algn="l">
              <a:lnSpc>
                <a:spcPts val="2625"/>
              </a:lnSpc>
            </a:pPr>
            <a:r>
              <a:rPr lang="en-US" sz="1625">
                <a:solidFill>
                  <a:srgbClr val="4B4A4A"/>
                </a:solidFill>
                <a:latin typeface="Arimo"/>
                <a:ea typeface="Arimo"/>
                <a:cs typeface="Arimo"/>
                <a:sym typeface="Arimo"/>
              </a:rPr>
              <a:t>Integrate the classification model into a user-friendly web application for real-time email analysis and feedback.</a:t>
            </a:r>
          </a:p>
        </p:txBody>
      </p:sp>
      <p:grpSp>
        <p:nvGrpSpPr>
          <p:cNvPr name="Group 32" id="32"/>
          <p:cNvGrpSpPr/>
          <p:nvPr/>
        </p:nvGrpSpPr>
        <p:grpSpPr>
          <a:xfrm rot="0">
            <a:off x="973485" y="7882830"/>
            <a:ext cx="9483030" cy="1643806"/>
            <a:chOff x="0" y="0"/>
            <a:chExt cx="12644040" cy="2191742"/>
          </a:xfrm>
        </p:grpSpPr>
        <p:sp>
          <p:nvSpPr>
            <p:cNvPr name="Freeform 33" id="33"/>
            <p:cNvSpPr/>
            <p:nvPr/>
          </p:nvSpPr>
          <p:spPr>
            <a:xfrm flipH="false" flipV="false" rot="0">
              <a:off x="19050" y="19050"/>
              <a:ext cx="12605893" cy="2153666"/>
            </a:xfrm>
            <a:custGeom>
              <a:avLst/>
              <a:gdLst/>
              <a:ahLst/>
              <a:cxnLst/>
              <a:rect r="r" b="b" t="t" l="l"/>
              <a:pathLst>
                <a:path h="2153666" w="12605893">
                  <a:moveTo>
                    <a:pt x="0" y="182880"/>
                  </a:moveTo>
                  <a:cubicBezTo>
                    <a:pt x="0" y="81915"/>
                    <a:pt x="83058" y="0"/>
                    <a:pt x="185547" y="0"/>
                  </a:cubicBezTo>
                  <a:lnTo>
                    <a:pt x="12420346" y="0"/>
                  </a:lnTo>
                  <a:cubicBezTo>
                    <a:pt x="12522835" y="0"/>
                    <a:pt x="12605893" y="81915"/>
                    <a:pt x="12605893" y="182880"/>
                  </a:cubicBezTo>
                  <a:lnTo>
                    <a:pt x="12605893" y="1970786"/>
                  </a:lnTo>
                  <a:cubicBezTo>
                    <a:pt x="12605893" y="2071751"/>
                    <a:pt x="12522835" y="2153666"/>
                    <a:pt x="12420346" y="2153666"/>
                  </a:cubicBezTo>
                  <a:lnTo>
                    <a:pt x="185547" y="2153666"/>
                  </a:lnTo>
                  <a:cubicBezTo>
                    <a:pt x="83058" y="2153666"/>
                    <a:pt x="0" y="2071751"/>
                    <a:pt x="0" y="1970786"/>
                  </a:cubicBezTo>
                  <a:close/>
                </a:path>
              </a:pathLst>
            </a:custGeom>
            <a:solidFill>
              <a:srgbClr val="E5F9F2">
                <a:alpha val="90196"/>
              </a:srgbClr>
            </a:solidFill>
            <a:ln w="12700">
              <a:solidFill>
                <a:srgbClr val="000000"/>
              </a:solidFill>
            </a:ln>
          </p:spPr>
        </p:sp>
        <p:sp>
          <p:nvSpPr>
            <p:cNvPr name="Freeform 34" id="34"/>
            <p:cNvSpPr/>
            <p:nvPr/>
          </p:nvSpPr>
          <p:spPr>
            <a:xfrm flipH="false" flipV="false" rot="0">
              <a:off x="0" y="0"/>
              <a:ext cx="12643993" cy="2191766"/>
            </a:xfrm>
            <a:custGeom>
              <a:avLst/>
              <a:gdLst/>
              <a:ahLst/>
              <a:cxnLst/>
              <a:rect r="r" b="b" t="t" l="l"/>
              <a:pathLst>
                <a:path h="2191766" w="12643993">
                  <a:moveTo>
                    <a:pt x="0" y="201930"/>
                  </a:moveTo>
                  <a:cubicBezTo>
                    <a:pt x="0" y="90170"/>
                    <a:pt x="91821" y="0"/>
                    <a:pt x="204597" y="0"/>
                  </a:cubicBezTo>
                  <a:lnTo>
                    <a:pt x="12439396" y="0"/>
                  </a:lnTo>
                  <a:lnTo>
                    <a:pt x="12439396" y="19050"/>
                  </a:lnTo>
                  <a:lnTo>
                    <a:pt x="12439396" y="0"/>
                  </a:lnTo>
                  <a:cubicBezTo>
                    <a:pt x="12552172" y="0"/>
                    <a:pt x="12643993" y="90170"/>
                    <a:pt x="12643993" y="201930"/>
                  </a:cubicBezTo>
                  <a:lnTo>
                    <a:pt x="12624943" y="201930"/>
                  </a:lnTo>
                  <a:lnTo>
                    <a:pt x="12643993" y="201930"/>
                  </a:lnTo>
                  <a:lnTo>
                    <a:pt x="12643993" y="1989836"/>
                  </a:lnTo>
                  <a:lnTo>
                    <a:pt x="12624943" y="1989836"/>
                  </a:lnTo>
                  <a:lnTo>
                    <a:pt x="12643993" y="1989836"/>
                  </a:lnTo>
                  <a:cubicBezTo>
                    <a:pt x="12643993" y="2101596"/>
                    <a:pt x="12552172" y="2191766"/>
                    <a:pt x="12439396" y="2191766"/>
                  </a:cubicBezTo>
                  <a:lnTo>
                    <a:pt x="12439396" y="2172716"/>
                  </a:lnTo>
                  <a:lnTo>
                    <a:pt x="12439396" y="2191766"/>
                  </a:lnTo>
                  <a:lnTo>
                    <a:pt x="204597" y="2191766"/>
                  </a:lnTo>
                  <a:lnTo>
                    <a:pt x="204597" y="2172716"/>
                  </a:lnTo>
                  <a:lnTo>
                    <a:pt x="204597" y="2191766"/>
                  </a:lnTo>
                  <a:cubicBezTo>
                    <a:pt x="91821" y="2191766"/>
                    <a:pt x="0" y="2101596"/>
                    <a:pt x="0" y="1989836"/>
                  </a:cubicBezTo>
                  <a:lnTo>
                    <a:pt x="0" y="201930"/>
                  </a:lnTo>
                  <a:lnTo>
                    <a:pt x="19050" y="201930"/>
                  </a:lnTo>
                  <a:lnTo>
                    <a:pt x="0" y="201930"/>
                  </a:lnTo>
                  <a:moveTo>
                    <a:pt x="38100" y="201930"/>
                  </a:moveTo>
                  <a:lnTo>
                    <a:pt x="38100" y="1989836"/>
                  </a:lnTo>
                  <a:lnTo>
                    <a:pt x="19050" y="1989836"/>
                  </a:lnTo>
                  <a:lnTo>
                    <a:pt x="38100" y="1989836"/>
                  </a:lnTo>
                  <a:cubicBezTo>
                    <a:pt x="38100" y="2080006"/>
                    <a:pt x="112395" y="2153666"/>
                    <a:pt x="204597" y="2153666"/>
                  </a:cubicBezTo>
                  <a:lnTo>
                    <a:pt x="12439396" y="2153666"/>
                  </a:lnTo>
                  <a:cubicBezTo>
                    <a:pt x="12531598" y="2153666"/>
                    <a:pt x="12605893" y="2080006"/>
                    <a:pt x="12605893" y="1989836"/>
                  </a:cubicBezTo>
                  <a:lnTo>
                    <a:pt x="12605893" y="201930"/>
                  </a:lnTo>
                  <a:cubicBezTo>
                    <a:pt x="12605893" y="111760"/>
                    <a:pt x="12531598" y="38100"/>
                    <a:pt x="12439396" y="38100"/>
                  </a:cubicBezTo>
                  <a:lnTo>
                    <a:pt x="204597" y="38100"/>
                  </a:lnTo>
                  <a:lnTo>
                    <a:pt x="204597" y="19050"/>
                  </a:lnTo>
                  <a:lnTo>
                    <a:pt x="204597" y="38100"/>
                  </a:lnTo>
                  <a:cubicBezTo>
                    <a:pt x="112395" y="38100"/>
                    <a:pt x="38100" y="111760"/>
                    <a:pt x="38100" y="201930"/>
                  </a:cubicBezTo>
                  <a:close/>
                </a:path>
              </a:pathLst>
            </a:custGeom>
            <a:solidFill>
              <a:srgbClr val="B7D5CA"/>
            </a:solidFill>
            <a:ln w="12700">
              <a:solidFill>
                <a:srgbClr val="000000"/>
              </a:solidFill>
            </a:ln>
          </p:spPr>
        </p:sp>
      </p:grpSp>
      <p:grpSp>
        <p:nvGrpSpPr>
          <p:cNvPr name="Group 35" id="35"/>
          <p:cNvGrpSpPr/>
          <p:nvPr/>
        </p:nvGrpSpPr>
        <p:grpSpPr>
          <a:xfrm rot="0">
            <a:off x="959197" y="7897117"/>
            <a:ext cx="114300" cy="1615231"/>
            <a:chOff x="0" y="0"/>
            <a:chExt cx="152400" cy="2153642"/>
          </a:xfrm>
        </p:grpSpPr>
        <p:sp>
          <p:nvSpPr>
            <p:cNvPr name="Freeform 36" id="36"/>
            <p:cNvSpPr/>
            <p:nvPr/>
          </p:nvSpPr>
          <p:spPr>
            <a:xfrm flipH="false" flipV="false" rot="0">
              <a:off x="0" y="0"/>
              <a:ext cx="152400" cy="2153666"/>
            </a:xfrm>
            <a:custGeom>
              <a:avLst/>
              <a:gdLst/>
              <a:ahLst/>
              <a:cxnLst/>
              <a:rect r="r" b="b" t="t" l="l"/>
              <a:pathLst>
                <a:path h="2153666" w="152400">
                  <a:moveTo>
                    <a:pt x="0" y="76200"/>
                  </a:moveTo>
                  <a:cubicBezTo>
                    <a:pt x="0" y="34163"/>
                    <a:pt x="34163" y="0"/>
                    <a:pt x="76200" y="0"/>
                  </a:cubicBezTo>
                  <a:cubicBezTo>
                    <a:pt x="118237" y="0"/>
                    <a:pt x="152400" y="34163"/>
                    <a:pt x="152400" y="76200"/>
                  </a:cubicBezTo>
                  <a:lnTo>
                    <a:pt x="152400" y="2077466"/>
                  </a:lnTo>
                  <a:cubicBezTo>
                    <a:pt x="152400" y="2119503"/>
                    <a:pt x="118237" y="2153666"/>
                    <a:pt x="76200" y="2153666"/>
                  </a:cubicBezTo>
                  <a:cubicBezTo>
                    <a:pt x="34163" y="2153666"/>
                    <a:pt x="0" y="2119503"/>
                    <a:pt x="0" y="2077466"/>
                  </a:cubicBezTo>
                  <a:close/>
                </a:path>
              </a:pathLst>
            </a:custGeom>
            <a:solidFill>
              <a:srgbClr val="006747"/>
            </a:solidFill>
            <a:ln w="12700">
              <a:solidFill>
                <a:srgbClr val="000000"/>
              </a:solidFill>
            </a:ln>
          </p:spPr>
        </p:sp>
      </p:grpSp>
      <p:sp>
        <p:nvSpPr>
          <p:cNvPr name="TextBox 37" id="37"/>
          <p:cNvSpPr txBox="true"/>
          <p:nvPr/>
        </p:nvSpPr>
        <p:spPr>
          <a:xfrm rot="0">
            <a:off x="1313706" y="8137326"/>
            <a:ext cx="2645866" cy="330696"/>
          </a:xfrm>
          <a:prstGeom prst="rect">
            <a:avLst/>
          </a:prstGeom>
        </p:spPr>
        <p:txBody>
          <a:bodyPr anchor="t" rtlCol="false" tIns="0" lIns="0" bIns="0" rIns="0">
            <a:spAutoFit/>
          </a:bodyPr>
          <a:lstStyle/>
          <a:p>
            <a:pPr algn="l">
              <a:lnSpc>
                <a:spcPts val="2562"/>
              </a:lnSpc>
            </a:pPr>
            <a:r>
              <a:rPr lang="en-US" sz="2062" b="true">
                <a:solidFill>
                  <a:srgbClr val="4B4A4A"/>
                </a:solidFill>
                <a:latin typeface="Noto Serif Bold"/>
                <a:ea typeface="Noto Serif Bold"/>
                <a:cs typeface="Noto Serif Bold"/>
                <a:sym typeface="Noto Serif Bold"/>
              </a:rPr>
              <a:t>Boost Productivity</a:t>
            </a:r>
          </a:p>
        </p:txBody>
      </p:sp>
      <p:sp>
        <p:nvSpPr>
          <p:cNvPr name="TextBox 38" id="38"/>
          <p:cNvSpPr txBox="true"/>
          <p:nvPr/>
        </p:nvSpPr>
        <p:spPr>
          <a:xfrm rot="0">
            <a:off x="1313706" y="8509247"/>
            <a:ext cx="8888314" cy="762892"/>
          </a:xfrm>
          <a:prstGeom prst="rect">
            <a:avLst/>
          </a:prstGeom>
        </p:spPr>
        <p:txBody>
          <a:bodyPr anchor="t" rtlCol="false" tIns="0" lIns="0" bIns="0" rIns="0">
            <a:spAutoFit/>
          </a:bodyPr>
          <a:lstStyle/>
          <a:p>
            <a:pPr algn="l">
              <a:lnSpc>
                <a:spcPts val="2625"/>
              </a:lnSpc>
            </a:pPr>
            <a:r>
              <a:rPr lang="en-US" sz="1625">
                <a:solidFill>
                  <a:srgbClr val="4B4A4A"/>
                </a:solidFill>
                <a:latin typeface="Arimo"/>
                <a:ea typeface="Arimo"/>
                <a:cs typeface="Arimo"/>
                <a:sym typeface="Arimo"/>
              </a:rPr>
              <a:t>Significantly enhance organizational productivity and streamline workflow by automating email management.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a:ln w="12700">
              <a:solidFill>
                <a:srgbClr val="000000"/>
              </a:solidFill>
            </a:ln>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850237" y="1139875"/>
            <a:ext cx="9445526" cy="1800522"/>
          </a:xfrm>
          <a:prstGeom prst="rect">
            <a:avLst/>
          </a:prstGeom>
        </p:spPr>
        <p:txBody>
          <a:bodyPr anchor="t" rtlCol="false" tIns="0" lIns="0" bIns="0" rIns="0">
            <a:spAutoFit/>
          </a:bodyPr>
          <a:lstStyle/>
          <a:p>
            <a:pPr algn="l">
              <a:lnSpc>
                <a:spcPts val="6937"/>
              </a:lnSpc>
            </a:pPr>
            <a:r>
              <a:rPr lang="en-US" sz="5562" b="true">
                <a:solidFill>
                  <a:srgbClr val="006747"/>
                </a:solidFill>
                <a:latin typeface="Noto Serif Bold"/>
                <a:ea typeface="Noto Serif Bold"/>
                <a:cs typeface="Noto Serif Bold"/>
                <a:sym typeface="Noto Serif Bold"/>
              </a:rPr>
              <a:t>System Architecture: From Input to Insight</a:t>
            </a:r>
          </a:p>
        </p:txBody>
      </p:sp>
      <p:grpSp>
        <p:nvGrpSpPr>
          <p:cNvPr name="Group 9" id="9"/>
          <p:cNvGrpSpPr>
            <a:grpSpLocks noChangeAspect="true"/>
          </p:cNvGrpSpPr>
          <p:nvPr/>
        </p:nvGrpSpPr>
        <p:grpSpPr>
          <a:xfrm rot="0">
            <a:off x="7850237" y="3365599"/>
            <a:ext cx="9445526" cy="4073127"/>
            <a:chOff x="0" y="0"/>
            <a:chExt cx="12594035" cy="5430837"/>
          </a:xfrm>
        </p:grpSpPr>
        <p:sp>
          <p:nvSpPr>
            <p:cNvPr name="Freeform 10" id="10" descr="preencoded.png"/>
            <p:cNvSpPr/>
            <p:nvPr/>
          </p:nvSpPr>
          <p:spPr>
            <a:xfrm flipH="false" flipV="false" rot="0">
              <a:off x="0" y="0"/>
              <a:ext cx="12594082" cy="5430774"/>
            </a:xfrm>
            <a:custGeom>
              <a:avLst/>
              <a:gdLst/>
              <a:ahLst/>
              <a:cxnLst/>
              <a:rect r="r" b="b" t="t" l="l"/>
              <a:pathLst>
                <a:path h="5430774" w="12594082">
                  <a:moveTo>
                    <a:pt x="0" y="0"/>
                  </a:moveTo>
                  <a:lnTo>
                    <a:pt x="12594082" y="0"/>
                  </a:lnTo>
                  <a:lnTo>
                    <a:pt x="12594082" y="5430774"/>
                  </a:lnTo>
                  <a:lnTo>
                    <a:pt x="0" y="5430774"/>
                  </a:lnTo>
                  <a:lnTo>
                    <a:pt x="0" y="0"/>
                  </a:lnTo>
                  <a:close/>
                </a:path>
              </a:pathLst>
            </a:custGeom>
            <a:blipFill>
              <a:blip r:embed="rId5"/>
              <a:stretch>
                <a:fillRect l="0" t="-26" r="0" b="-27"/>
              </a:stretch>
            </a:blipFill>
          </p:spPr>
        </p:sp>
      </p:grpSp>
      <p:sp>
        <p:nvSpPr>
          <p:cNvPr name="TextBox 11" id="11"/>
          <p:cNvSpPr txBox="true"/>
          <p:nvPr/>
        </p:nvSpPr>
        <p:spPr>
          <a:xfrm rot="0">
            <a:off x="8485824" y="6666310"/>
            <a:ext cx="2142871" cy="267859"/>
          </a:xfrm>
          <a:prstGeom prst="rect">
            <a:avLst/>
          </a:prstGeom>
        </p:spPr>
        <p:txBody>
          <a:bodyPr anchor="t" rtlCol="false" tIns="0" lIns="0" bIns="0" rIns="0">
            <a:spAutoFit/>
          </a:bodyPr>
          <a:lstStyle/>
          <a:p>
            <a:pPr algn="l">
              <a:lnSpc>
                <a:spcPts val="2062"/>
              </a:lnSpc>
            </a:pPr>
            <a:r>
              <a:rPr lang="en-US" sz="1687" b="true">
                <a:solidFill>
                  <a:srgbClr val="FFFFFF"/>
                </a:solidFill>
                <a:latin typeface="Noto Serif Bold"/>
                <a:ea typeface="Noto Serif Bold"/>
                <a:cs typeface="Noto Serif Bold"/>
                <a:sym typeface="Noto Serif Bold"/>
              </a:rPr>
              <a:t>Preprocessing</a:t>
            </a:r>
          </a:p>
        </p:txBody>
      </p:sp>
      <p:sp>
        <p:nvSpPr>
          <p:cNvPr name="TextBox 12" id="12"/>
          <p:cNvSpPr txBox="true"/>
          <p:nvPr/>
        </p:nvSpPr>
        <p:spPr>
          <a:xfrm rot="0">
            <a:off x="8485824" y="5723446"/>
            <a:ext cx="2142871" cy="267859"/>
          </a:xfrm>
          <a:prstGeom prst="rect">
            <a:avLst/>
          </a:prstGeom>
        </p:spPr>
        <p:txBody>
          <a:bodyPr anchor="t" rtlCol="false" tIns="0" lIns="0" bIns="0" rIns="0">
            <a:spAutoFit/>
          </a:bodyPr>
          <a:lstStyle/>
          <a:p>
            <a:pPr algn="l">
              <a:lnSpc>
                <a:spcPts val="2062"/>
              </a:lnSpc>
            </a:pPr>
            <a:r>
              <a:rPr lang="en-US" sz="1687" b="true">
                <a:solidFill>
                  <a:srgbClr val="FFFFFF"/>
                </a:solidFill>
                <a:latin typeface="Noto Serif Bold"/>
                <a:ea typeface="Noto Serif Bold"/>
                <a:cs typeface="Noto Serif Bold"/>
                <a:sym typeface="Noto Serif Bold"/>
              </a:rPr>
              <a:t>Flask API</a:t>
            </a:r>
          </a:p>
        </p:txBody>
      </p:sp>
      <p:sp>
        <p:nvSpPr>
          <p:cNvPr name="TextBox 13" id="13"/>
          <p:cNvSpPr txBox="true"/>
          <p:nvPr/>
        </p:nvSpPr>
        <p:spPr>
          <a:xfrm rot="0">
            <a:off x="8485824" y="4790107"/>
            <a:ext cx="2142871" cy="267859"/>
          </a:xfrm>
          <a:prstGeom prst="rect">
            <a:avLst/>
          </a:prstGeom>
        </p:spPr>
        <p:txBody>
          <a:bodyPr anchor="t" rtlCol="false" tIns="0" lIns="0" bIns="0" rIns="0">
            <a:spAutoFit/>
          </a:bodyPr>
          <a:lstStyle/>
          <a:p>
            <a:pPr algn="l">
              <a:lnSpc>
                <a:spcPts val="2062"/>
              </a:lnSpc>
            </a:pPr>
            <a:r>
              <a:rPr lang="en-US" sz="1687" b="true">
                <a:solidFill>
                  <a:srgbClr val="FFFFFF"/>
                </a:solidFill>
                <a:latin typeface="Noto Serif Bold"/>
                <a:ea typeface="Noto Serif Bold"/>
                <a:cs typeface="Noto Serif Bold"/>
                <a:sym typeface="Noto Serif Bold"/>
              </a:rPr>
              <a:t>Frontend</a:t>
            </a:r>
          </a:p>
        </p:txBody>
      </p:sp>
      <p:sp>
        <p:nvSpPr>
          <p:cNvPr name="TextBox 14" id="14"/>
          <p:cNvSpPr txBox="true"/>
          <p:nvPr/>
        </p:nvSpPr>
        <p:spPr>
          <a:xfrm rot="0">
            <a:off x="8485824" y="3847244"/>
            <a:ext cx="2142871" cy="267859"/>
          </a:xfrm>
          <a:prstGeom prst="rect">
            <a:avLst/>
          </a:prstGeom>
        </p:spPr>
        <p:txBody>
          <a:bodyPr anchor="t" rtlCol="false" tIns="0" lIns="0" bIns="0" rIns="0">
            <a:spAutoFit/>
          </a:bodyPr>
          <a:lstStyle/>
          <a:p>
            <a:pPr algn="l">
              <a:lnSpc>
                <a:spcPts val="2062"/>
              </a:lnSpc>
            </a:pPr>
            <a:r>
              <a:rPr lang="en-US" sz="1687" b="true">
                <a:solidFill>
                  <a:srgbClr val="FFFFFF"/>
                </a:solidFill>
                <a:latin typeface="Noto Serif Bold"/>
                <a:ea typeface="Noto Serif Bold"/>
                <a:cs typeface="Noto Serif Bold"/>
                <a:sym typeface="Noto Serif Bold"/>
              </a:rPr>
              <a:t>User Input</a:t>
            </a:r>
          </a:p>
        </p:txBody>
      </p:sp>
      <p:sp>
        <p:nvSpPr>
          <p:cNvPr name="TextBox 15" id="15"/>
          <p:cNvSpPr txBox="true"/>
          <p:nvPr/>
        </p:nvSpPr>
        <p:spPr>
          <a:xfrm rot="0">
            <a:off x="7850237" y="7652891"/>
            <a:ext cx="9445526" cy="1465660"/>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Our system follows a clear, modular architecture, ensuring efficient processing from the user's initial input to the final categorized output. This design allows for scalability and future enhancements.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a:ln w="12700">
              <a:solidFill>
                <a:srgbClr val="000000"/>
              </a:solidFill>
            </a:ln>
          </p:spPr>
        </p:sp>
      </p:grpSp>
      <p:sp>
        <p:nvSpPr>
          <p:cNvPr name="TextBox 6" id="6"/>
          <p:cNvSpPr txBox="true"/>
          <p:nvPr/>
        </p:nvSpPr>
        <p:spPr>
          <a:xfrm rot="0">
            <a:off x="992238" y="1837879"/>
            <a:ext cx="14336017" cy="914549"/>
          </a:xfrm>
          <a:prstGeom prst="rect">
            <a:avLst/>
          </a:prstGeom>
        </p:spPr>
        <p:txBody>
          <a:bodyPr anchor="t" rtlCol="false" tIns="0" lIns="0" bIns="0" rIns="0">
            <a:spAutoFit/>
          </a:bodyPr>
          <a:lstStyle/>
          <a:p>
            <a:pPr algn="l">
              <a:lnSpc>
                <a:spcPts val="6937"/>
              </a:lnSpc>
            </a:pPr>
            <a:r>
              <a:rPr lang="en-US" sz="5562" b="true">
                <a:solidFill>
                  <a:srgbClr val="006747"/>
                </a:solidFill>
                <a:latin typeface="Noto Serif Bold"/>
                <a:ea typeface="Noto Serif Bold"/>
                <a:cs typeface="Noto Serif Bold"/>
                <a:sym typeface="Noto Serif Bold"/>
              </a:rPr>
              <a:t>Key Technologies &amp; Techniques Utilized</a:t>
            </a:r>
          </a:p>
        </p:txBody>
      </p:sp>
      <p:grpSp>
        <p:nvGrpSpPr>
          <p:cNvPr name="Group 7" id="7"/>
          <p:cNvGrpSpPr/>
          <p:nvPr/>
        </p:nvGrpSpPr>
        <p:grpSpPr>
          <a:xfrm rot="0">
            <a:off x="987475" y="3314700"/>
            <a:ext cx="16313051" cy="5110460"/>
            <a:chOff x="0" y="0"/>
            <a:chExt cx="21750735" cy="6813947"/>
          </a:xfrm>
        </p:grpSpPr>
        <p:sp>
          <p:nvSpPr>
            <p:cNvPr name="Freeform 8" id="8"/>
            <p:cNvSpPr/>
            <p:nvPr/>
          </p:nvSpPr>
          <p:spPr>
            <a:xfrm flipH="false" flipV="false" rot="0">
              <a:off x="6350" y="6350"/>
              <a:ext cx="21738082" cy="6801231"/>
            </a:xfrm>
            <a:custGeom>
              <a:avLst/>
              <a:gdLst/>
              <a:ahLst/>
              <a:cxnLst/>
              <a:rect r="r" b="b" t="t" l="l"/>
              <a:pathLst>
                <a:path h="6801231" w="21738082">
                  <a:moveTo>
                    <a:pt x="0" y="340233"/>
                  </a:moveTo>
                  <a:cubicBezTo>
                    <a:pt x="0" y="152400"/>
                    <a:pt x="152527" y="0"/>
                    <a:pt x="340741" y="0"/>
                  </a:cubicBezTo>
                  <a:lnTo>
                    <a:pt x="21397340" y="0"/>
                  </a:lnTo>
                  <a:cubicBezTo>
                    <a:pt x="21585555" y="0"/>
                    <a:pt x="21738082" y="152400"/>
                    <a:pt x="21738082" y="340233"/>
                  </a:cubicBezTo>
                  <a:lnTo>
                    <a:pt x="21738082" y="6460998"/>
                  </a:lnTo>
                  <a:cubicBezTo>
                    <a:pt x="21738082" y="6648958"/>
                    <a:pt x="21585555" y="6801231"/>
                    <a:pt x="21397340" y="6801231"/>
                  </a:cubicBezTo>
                  <a:lnTo>
                    <a:pt x="340741" y="6801231"/>
                  </a:lnTo>
                  <a:cubicBezTo>
                    <a:pt x="152527" y="6801231"/>
                    <a:pt x="0" y="6648831"/>
                    <a:pt x="0" y="6460998"/>
                  </a:cubicBezTo>
                  <a:close/>
                </a:path>
              </a:pathLst>
            </a:custGeom>
            <a:solidFill>
              <a:srgbClr val="D1EFE4"/>
            </a:solidFill>
            <a:ln w="12700">
              <a:solidFill>
                <a:srgbClr val="000000"/>
              </a:solidFill>
            </a:ln>
          </p:spPr>
        </p:sp>
        <p:sp>
          <p:nvSpPr>
            <p:cNvPr name="Freeform 9" id="9"/>
            <p:cNvSpPr/>
            <p:nvPr/>
          </p:nvSpPr>
          <p:spPr>
            <a:xfrm flipH="false" flipV="false" rot="0">
              <a:off x="0" y="0"/>
              <a:ext cx="21750782" cy="6813931"/>
            </a:xfrm>
            <a:custGeom>
              <a:avLst/>
              <a:gdLst/>
              <a:ahLst/>
              <a:cxnLst/>
              <a:rect r="r" b="b" t="t" l="l"/>
              <a:pathLst>
                <a:path h="6813931" w="21750782">
                  <a:moveTo>
                    <a:pt x="0" y="346583"/>
                  </a:moveTo>
                  <a:cubicBezTo>
                    <a:pt x="0" y="155194"/>
                    <a:pt x="155448" y="0"/>
                    <a:pt x="347091" y="0"/>
                  </a:cubicBezTo>
                  <a:lnTo>
                    <a:pt x="21403690" y="0"/>
                  </a:lnTo>
                  <a:lnTo>
                    <a:pt x="21403690" y="6350"/>
                  </a:lnTo>
                  <a:lnTo>
                    <a:pt x="21403690" y="0"/>
                  </a:lnTo>
                  <a:cubicBezTo>
                    <a:pt x="21595335" y="0"/>
                    <a:pt x="21750782" y="155194"/>
                    <a:pt x="21750782" y="346583"/>
                  </a:cubicBezTo>
                  <a:lnTo>
                    <a:pt x="21744432" y="346583"/>
                  </a:lnTo>
                  <a:lnTo>
                    <a:pt x="21750782" y="346583"/>
                  </a:lnTo>
                  <a:lnTo>
                    <a:pt x="21750782" y="6467348"/>
                  </a:lnTo>
                  <a:lnTo>
                    <a:pt x="21744432" y="6467348"/>
                  </a:lnTo>
                  <a:lnTo>
                    <a:pt x="21750782" y="6467348"/>
                  </a:lnTo>
                  <a:cubicBezTo>
                    <a:pt x="21750782" y="6658737"/>
                    <a:pt x="21595335" y="6813931"/>
                    <a:pt x="21403690" y="6813931"/>
                  </a:cubicBezTo>
                  <a:lnTo>
                    <a:pt x="21403690" y="6807581"/>
                  </a:lnTo>
                  <a:lnTo>
                    <a:pt x="21403690" y="6813931"/>
                  </a:lnTo>
                  <a:lnTo>
                    <a:pt x="347091" y="6813931"/>
                  </a:lnTo>
                  <a:lnTo>
                    <a:pt x="347091" y="6807581"/>
                  </a:lnTo>
                  <a:lnTo>
                    <a:pt x="347091" y="6813931"/>
                  </a:lnTo>
                  <a:cubicBezTo>
                    <a:pt x="155448" y="6813931"/>
                    <a:pt x="0" y="6658737"/>
                    <a:pt x="0" y="6467348"/>
                  </a:cubicBezTo>
                  <a:lnTo>
                    <a:pt x="0" y="346583"/>
                  </a:lnTo>
                  <a:lnTo>
                    <a:pt x="6350" y="346583"/>
                  </a:lnTo>
                  <a:lnTo>
                    <a:pt x="0" y="346583"/>
                  </a:lnTo>
                  <a:moveTo>
                    <a:pt x="12700" y="346583"/>
                  </a:moveTo>
                  <a:lnTo>
                    <a:pt x="12700" y="6467348"/>
                  </a:lnTo>
                  <a:lnTo>
                    <a:pt x="6350" y="6467348"/>
                  </a:lnTo>
                  <a:lnTo>
                    <a:pt x="12700" y="6467348"/>
                  </a:lnTo>
                  <a:cubicBezTo>
                    <a:pt x="12700" y="6651752"/>
                    <a:pt x="162433" y="6801231"/>
                    <a:pt x="347091" y="6801231"/>
                  </a:cubicBezTo>
                  <a:lnTo>
                    <a:pt x="21403690" y="6801231"/>
                  </a:lnTo>
                  <a:cubicBezTo>
                    <a:pt x="21588349" y="6801231"/>
                    <a:pt x="21738082" y="6651752"/>
                    <a:pt x="21738082" y="6467348"/>
                  </a:cubicBezTo>
                  <a:lnTo>
                    <a:pt x="21738082" y="346583"/>
                  </a:lnTo>
                  <a:cubicBezTo>
                    <a:pt x="21738082" y="162179"/>
                    <a:pt x="21588349" y="12700"/>
                    <a:pt x="21403690" y="12700"/>
                  </a:cubicBezTo>
                  <a:lnTo>
                    <a:pt x="347091" y="12700"/>
                  </a:lnTo>
                  <a:lnTo>
                    <a:pt x="347091" y="6350"/>
                  </a:lnTo>
                  <a:lnTo>
                    <a:pt x="347091" y="12700"/>
                  </a:lnTo>
                  <a:cubicBezTo>
                    <a:pt x="162433" y="12700"/>
                    <a:pt x="12700" y="162179"/>
                    <a:pt x="12700" y="346583"/>
                  </a:cubicBezTo>
                  <a:close/>
                </a:path>
              </a:pathLst>
            </a:custGeom>
            <a:solidFill>
              <a:srgbClr val="B7D5CA"/>
            </a:solidFill>
            <a:ln w="12700">
              <a:solidFill>
                <a:srgbClr val="000000"/>
              </a:solidFill>
            </a:ln>
          </p:spPr>
        </p:sp>
      </p:grpSp>
      <p:grpSp>
        <p:nvGrpSpPr>
          <p:cNvPr name="Group 10" id="10"/>
          <p:cNvGrpSpPr/>
          <p:nvPr/>
        </p:nvGrpSpPr>
        <p:grpSpPr>
          <a:xfrm rot="0">
            <a:off x="1001762" y="3328987"/>
            <a:ext cx="5428060" cy="2994571"/>
            <a:chOff x="0" y="0"/>
            <a:chExt cx="7237413" cy="3992762"/>
          </a:xfrm>
        </p:grpSpPr>
        <p:sp>
          <p:nvSpPr>
            <p:cNvPr name="Freeform 11" id="11"/>
            <p:cNvSpPr/>
            <p:nvPr/>
          </p:nvSpPr>
          <p:spPr>
            <a:xfrm flipH="false" flipV="false" rot="0">
              <a:off x="0" y="0"/>
              <a:ext cx="7237476" cy="3992753"/>
            </a:xfrm>
            <a:custGeom>
              <a:avLst/>
              <a:gdLst/>
              <a:ahLst/>
              <a:cxnLst/>
              <a:rect r="r" b="b" t="t" l="l"/>
              <a:pathLst>
                <a:path h="3992753" w="7237476">
                  <a:moveTo>
                    <a:pt x="0" y="340233"/>
                  </a:moveTo>
                  <a:cubicBezTo>
                    <a:pt x="0" y="152273"/>
                    <a:pt x="152273" y="0"/>
                    <a:pt x="340233" y="0"/>
                  </a:cubicBezTo>
                  <a:lnTo>
                    <a:pt x="6897243" y="0"/>
                  </a:lnTo>
                  <a:cubicBezTo>
                    <a:pt x="7085203" y="0"/>
                    <a:pt x="7237476" y="152273"/>
                    <a:pt x="7237476" y="340233"/>
                  </a:cubicBezTo>
                  <a:lnTo>
                    <a:pt x="7237476" y="3652520"/>
                  </a:lnTo>
                  <a:cubicBezTo>
                    <a:pt x="7237476" y="3840480"/>
                    <a:pt x="7085203" y="3992753"/>
                    <a:pt x="6897243" y="3992753"/>
                  </a:cubicBezTo>
                  <a:lnTo>
                    <a:pt x="340233" y="3992753"/>
                  </a:lnTo>
                  <a:cubicBezTo>
                    <a:pt x="152273" y="3992753"/>
                    <a:pt x="0" y="3840480"/>
                    <a:pt x="0" y="3652520"/>
                  </a:cubicBezTo>
                  <a:close/>
                </a:path>
              </a:pathLst>
            </a:custGeom>
            <a:solidFill>
              <a:srgbClr val="D1EFE4"/>
            </a:solidFill>
            <a:ln w="12700">
              <a:solidFill>
                <a:srgbClr val="000000"/>
              </a:solidFill>
            </a:ln>
          </p:spPr>
        </p:sp>
      </p:grpSp>
      <p:sp>
        <p:nvSpPr>
          <p:cNvPr name="TextBox 12" id="12"/>
          <p:cNvSpPr txBox="true"/>
          <p:nvPr/>
        </p:nvSpPr>
        <p:spPr>
          <a:xfrm rot="0">
            <a:off x="1285280" y="3602980"/>
            <a:ext cx="3544044" cy="452437"/>
          </a:xfrm>
          <a:prstGeom prst="rect">
            <a:avLst/>
          </a:prstGeom>
        </p:spPr>
        <p:txBody>
          <a:bodyPr anchor="t" rtlCol="false" tIns="0" lIns="0" bIns="0" rIns="0">
            <a:spAutoFit/>
          </a:bodyPr>
          <a:lstStyle/>
          <a:p>
            <a:pPr algn="l">
              <a:lnSpc>
                <a:spcPts val="3437"/>
              </a:lnSpc>
            </a:pPr>
            <a:r>
              <a:rPr lang="en-US" sz="2750" b="true">
                <a:solidFill>
                  <a:srgbClr val="4B4A4A"/>
                </a:solidFill>
                <a:latin typeface="Noto Serif Bold"/>
                <a:ea typeface="Noto Serif Bold"/>
                <a:cs typeface="Noto Serif Bold"/>
                <a:sym typeface="Noto Serif Bold"/>
              </a:rPr>
              <a:t>Python &amp; Flask</a:t>
            </a:r>
          </a:p>
        </p:txBody>
      </p:sp>
      <p:sp>
        <p:nvSpPr>
          <p:cNvPr name="TextBox 13" id="13"/>
          <p:cNvSpPr txBox="true"/>
          <p:nvPr/>
        </p:nvSpPr>
        <p:spPr>
          <a:xfrm rot="0">
            <a:off x="1285280" y="4120754"/>
            <a:ext cx="4435823" cy="1465660"/>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The core programming language and a lightweight web framework for backend development.</a:t>
            </a:r>
          </a:p>
        </p:txBody>
      </p:sp>
      <p:grpSp>
        <p:nvGrpSpPr>
          <p:cNvPr name="Group 14" id="14"/>
          <p:cNvGrpSpPr/>
          <p:nvPr/>
        </p:nvGrpSpPr>
        <p:grpSpPr>
          <a:xfrm rot="0">
            <a:off x="6429821" y="3328987"/>
            <a:ext cx="5428209" cy="2994571"/>
            <a:chOff x="0" y="0"/>
            <a:chExt cx="7237612" cy="3992762"/>
          </a:xfrm>
        </p:grpSpPr>
        <p:sp>
          <p:nvSpPr>
            <p:cNvPr name="Freeform 15" id="15"/>
            <p:cNvSpPr/>
            <p:nvPr/>
          </p:nvSpPr>
          <p:spPr>
            <a:xfrm flipH="false" flipV="false" rot="0">
              <a:off x="0" y="0"/>
              <a:ext cx="7237603" cy="3992753"/>
            </a:xfrm>
            <a:custGeom>
              <a:avLst/>
              <a:gdLst/>
              <a:ahLst/>
              <a:cxnLst/>
              <a:rect r="r" b="b" t="t" l="l"/>
              <a:pathLst>
                <a:path h="3992753" w="7237603">
                  <a:moveTo>
                    <a:pt x="0" y="0"/>
                  </a:moveTo>
                  <a:lnTo>
                    <a:pt x="7237603" y="0"/>
                  </a:lnTo>
                  <a:lnTo>
                    <a:pt x="7237603" y="3992753"/>
                  </a:lnTo>
                  <a:lnTo>
                    <a:pt x="0" y="3992753"/>
                  </a:lnTo>
                  <a:close/>
                </a:path>
              </a:pathLst>
            </a:custGeom>
            <a:solidFill>
              <a:srgbClr val="D1EFE4"/>
            </a:solidFill>
            <a:ln w="12700">
              <a:solidFill>
                <a:srgbClr val="000000"/>
              </a:solidFill>
            </a:ln>
          </p:spPr>
        </p:sp>
      </p:grpSp>
      <p:grpSp>
        <p:nvGrpSpPr>
          <p:cNvPr name="Group 16" id="16"/>
          <p:cNvGrpSpPr/>
          <p:nvPr/>
        </p:nvGrpSpPr>
        <p:grpSpPr>
          <a:xfrm rot="0">
            <a:off x="6429821" y="3328987"/>
            <a:ext cx="38100" cy="2994571"/>
            <a:chOff x="0" y="0"/>
            <a:chExt cx="50800" cy="3992762"/>
          </a:xfrm>
        </p:grpSpPr>
        <p:sp>
          <p:nvSpPr>
            <p:cNvPr name="Freeform 17" id="17"/>
            <p:cNvSpPr/>
            <p:nvPr/>
          </p:nvSpPr>
          <p:spPr>
            <a:xfrm flipH="false" flipV="false" rot="0">
              <a:off x="0" y="0"/>
              <a:ext cx="50800" cy="3992753"/>
            </a:xfrm>
            <a:custGeom>
              <a:avLst/>
              <a:gdLst/>
              <a:ahLst/>
              <a:cxnLst/>
              <a:rect r="r" b="b" t="t" l="l"/>
              <a:pathLst>
                <a:path h="3992753" w="50800">
                  <a:moveTo>
                    <a:pt x="0" y="25400"/>
                  </a:moveTo>
                  <a:cubicBezTo>
                    <a:pt x="0" y="11430"/>
                    <a:pt x="11430" y="0"/>
                    <a:pt x="25400" y="0"/>
                  </a:cubicBezTo>
                  <a:cubicBezTo>
                    <a:pt x="39370" y="0"/>
                    <a:pt x="50800" y="11430"/>
                    <a:pt x="50800" y="25400"/>
                  </a:cubicBezTo>
                  <a:lnTo>
                    <a:pt x="50800" y="3967353"/>
                  </a:lnTo>
                  <a:cubicBezTo>
                    <a:pt x="50800" y="3981323"/>
                    <a:pt x="39370" y="3992753"/>
                    <a:pt x="25400" y="3992753"/>
                  </a:cubicBezTo>
                  <a:cubicBezTo>
                    <a:pt x="11430" y="3992753"/>
                    <a:pt x="0" y="3981323"/>
                    <a:pt x="0" y="3967353"/>
                  </a:cubicBezTo>
                  <a:close/>
                </a:path>
              </a:pathLst>
            </a:custGeom>
            <a:solidFill>
              <a:srgbClr val="B7D5CA"/>
            </a:solidFill>
            <a:ln w="12700">
              <a:solidFill>
                <a:srgbClr val="000000"/>
              </a:solidFill>
            </a:ln>
          </p:spPr>
        </p:sp>
      </p:grpSp>
      <p:sp>
        <p:nvSpPr>
          <p:cNvPr name="TextBox 18" id="18"/>
          <p:cNvSpPr txBox="true"/>
          <p:nvPr/>
        </p:nvSpPr>
        <p:spPr>
          <a:xfrm rot="0">
            <a:off x="7138541" y="3602980"/>
            <a:ext cx="3544044" cy="452437"/>
          </a:xfrm>
          <a:prstGeom prst="rect">
            <a:avLst/>
          </a:prstGeom>
        </p:spPr>
        <p:txBody>
          <a:bodyPr anchor="t" rtlCol="false" tIns="0" lIns="0" bIns="0" rIns="0">
            <a:spAutoFit/>
          </a:bodyPr>
          <a:lstStyle/>
          <a:p>
            <a:pPr algn="l">
              <a:lnSpc>
                <a:spcPts val="3437"/>
              </a:lnSpc>
            </a:pPr>
            <a:r>
              <a:rPr lang="en-US" sz="2750" b="true">
                <a:solidFill>
                  <a:srgbClr val="4B4A4A"/>
                </a:solidFill>
                <a:latin typeface="Noto Serif Bold"/>
                <a:ea typeface="Noto Serif Bold"/>
                <a:cs typeface="Noto Serif Bold"/>
                <a:sym typeface="Noto Serif Bold"/>
              </a:rPr>
              <a:t>Web Technologies</a:t>
            </a:r>
          </a:p>
        </p:txBody>
      </p:sp>
      <p:sp>
        <p:nvSpPr>
          <p:cNvPr name="TextBox 19" id="19"/>
          <p:cNvSpPr txBox="true"/>
          <p:nvPr/>
        </p:nvSpPr>
        <p:spPr>
          <a:xfrm rot="0">
            <a:off x="7138541" y="4120754"/>
            <a:ext cx="4010769" cy="1465660"/>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HTML, CSS, and JavaScript for building an intuitive and responsive user interface.</a:t>
            </a:r>
          </a:p>
        </p:txBody>
      </p:sp>
      <p:grpSp>
        <p:nvGrpSpPr>
          <p:cNvPr name="Group 20" id="20"/>
          <p:cNvGrpSpPr/>
          <p:nvPr/>
        </p:nvGrpSpPr>
        <p:grpSpPr>
          <a:xfrm rot="0">
            <a:off x="6056411" y="4452789"/>
            <a:ext cx="746820" cy="746820"/>
            <a:chOff x="0" y="0"/>
            <a:chExt cx="995760" cy="995760"/>
          </a:xfrm>
        </p:grpSpPr>
        <p:sp>
          <p:nvSpPr>
            <p:cNvPr name="Freeform 21" id="21"/>
            <p:cNvSpPr/>
            <p:nvPr/>
          </p:nvSpPr>
          <p:spPr>
            <a:xfrm flipH="false" flipV="false" rot="0">
              <a:off x="25400" y="25400"/>
              <a:ext cx="945007" cy="945007"/>
            </a:xfrm>
            <a:custGeom>
              <a:avLst/>
              <a:gdLst/>
              <a:ahLst/>
              <a:cxnLst/>
              <a:rect r="r" b="b" t="t" l="l"/>
              <a:pathLst>
                <a:path h="945007" w="945007">
                  <a:moveTo>
                    <a:pt x="0" y="340233"/>
                  </a:moveTo>
                  <a:cubicBezTo>
                    <a:pt x="0" y="152273"/>
                    <a:pt x="152273" y="0"/>
                    <a:pt x="340233" y="0"/>
                  </a:cubicBezTo>
                  <a:lnTo>
                    <a:pt x="604774" y="0"/>
                  </a:lnTo>
                  <a:cubicBezTo>
                    <a:pt x="792734" y="0"/>
                    <a:pt x="945007" y="152273"/>
                    <a:pt x="945007" y="340233"/>
                  </a:cubicBezTo>
                  <a:lnTo>
                    <a:pt x="945007" y="604774"/>
                  </a:lnTo>
                  <a:cubicBezTo>
                    <a:pt x="945007" y="792734"/>
                    <a:pt x="792734" y="945007"/>
                    <a:pt x="604774" y="945007"/>
                  </a:cubicBezTo>
                  <a:lnTo>
                    <a:pt x="340233" y="945007"/>
                  </a:lnTo>
                  <a:cubicBezTo>
                    <a:pt x="152273" y="945007"/>
                    <a:pt x="0" y="792607"/>
                    <a:pt x="0" y="604774"/>
                  </a:cubicBezTo>
                  <a:close/>
                </a:path>
              </a:pathLst>
            </a:custGeom>
            <a:solidFill>
              <a:srgbClr val="E5F9F2">
                <a:alpha val="90196"/>
              </a:srgbClr>
            </a:solidFill>
            <a:ln w="12700">
              <a:solidFill>
                <a:srgbClr val="000000"/>
              </a:solidFill>
            </a:ln>
          </p:spPr>
        </p:sp>
        <p:sp>
          <p:nvSpPr>
            <p:cNvPr name="Freeform 22" id="22"/>
            <p:cNvSpPr/>
            <p:nvPr/>
          </p:nvSpPr>
          <p:spPr>
            <a:xfrm flipH="false" flipV="false" rot="0">
              <a:off x="0" y="0"/>
              <a:ext cx="995807" cy="995807"/>
            </a:xfrm>
            <a:custGeom>
              <a:avLst/>
              <a:gdLst/>
              <a:ahLst/>
              <a:cxnLst/>
              <a:rect r="r" b="b" t="t" l="l"/>
              <a:pathLst>
                <a:path h="995807" w="995807">
                  <a:moveTo>
                    <a:pt x="0" y="365633"/>
                  </a:moveTo>
                  <a:cubicBezTo>
                    <a:pt x="0" y="163703"/>
                    <a:pt x="163703" y="0"/>
                    <a:pt x="365633" y="0"/>
                  </a:cubicBezTo>
                  <a:lnTo>
                    <a:pt x="630174" y="0"/>
                  </a:lnTo>
                  <a:lnTo>
                    <a:pt x="630174" y="25400"/>
                  </a:lnTo>
                  <a:lnTo>
                    <a:pt x="630174" y="0"/>
                  </a:lnTo>
                  <a:cubicBezTo>
                    <a:pt x="832104" y="0"/>
                    <a:pt x="995807" y="163703"/>
                    <a:pt x="995807" y="365633"/>
                  </a:cubicBezTo>
                  <a:lnTo>
                    <a:pt x="995807" y="630174"/>
                  </a:lnTo>
                  <a:lnTo>
                    <a:pt x="970407" y="630174"/>
                  </a:lnTo>
                  <a:lnTo>
                    <a:pt x="995807" y="630174"/>
                  </a:lnTo>
                  <a:cubicBezTo>
                    <a:pt x="995807" y="832104"/>
                    <a:pt x="832104" y="995807"/>
                    <a:pt x="630174" y="995807"/>
                  </a:cubicBezTo>
                  <a:lnTo>
                    <a:pt x="630174" y="970407"/>
                  </a:lnTo>
                  <a:lnTo>
                    <a:pt x="630174" y="995807"/>
                  </a:lnTo>
                  <a:lnTo>
                    <a:pt x="365633" y="995807"/>
                  </a:lnTo>
                  <a:lnTo>
                    <a:pt x="365633" y="970407"/>
                  </a:lnTo>
                  <a:lnTo>
                    <a:pt x="365633" y="995807"/>
                  </a:lnTo>
                  <a:cubicBezTo>
                    <a:pt x="163703" y="995807"/>
                    <a:pt x="0" y="832104"/>
                    <a:pt x="0" y="630174"/>
                  </a:cubicBezTo>
                  <a:lnTo>
                    <a:pt x="0" y="365633"/>
                  </a:lnTo>
                  <a:lnTo>
                    <a:pt x="25400" y="365633"/>
                  </a:lnTo>
                  <a:lnTo>
                    <a:pt x="0" y="365633"/>
                  </a:lnTo>
                  <a:moveTo>
                    <a:pt x="50800" y="365633"/>
                  </a:moveTo>
                  <a:lnTo>
                    <a:pt x="50800" y="630174"/>
                  </a:lnTo>
                  <a:lnTo>
                    <a:pt x="25400" y="630174"/>
                  </a:lnTo>
                  <a:lnTo>
                    <a:pt x="50800" y="630174"/>
                  </a:lnTo>
                  <a:cubicBezTo>
                    <a:pt x="50800" y="804037"/>
                    <a:pt x="191770" y="945007"/>
                    <a:pt x="365633" y="945007"/>
                  </a:cubicBezTo>
                  <a:lnTo>
                    <a:pt x="630174" y="945007"/>
                  </a:lnTo>
                  <a:cubicBezTo>
                    <a:pt x="804037" y="945007"/>
                    <a:pt x="945007" y="804037"/>
                    <a:pt x="945007" y="630174"/>
                  </a:cubicBezTo>
                  <a:lnTo>
                    <a:pt x="945007" y="365633"/>
                  </a:lnTo>
                  <a:lnTo>
                    <a:pt x="970407" y="365633"/>
                  </a:lnTo>
                  <a:lnTo>
                    <a:pt x="945007" y="365633"/>
                  </a:lnTo>
                  <a:cubicBezTo>
                    <a:pt x="945007" y="191770"/>
                    <a:pt x="804037" y="50800"/>
                    <a:pt x="630174" y="50800"/>
                  </a:cubicBezTo>
                  <a:lnTo>
                    <a:pt x="365633" y="50800"/>
                  </a:lnTo>
                  <a:lnTo>
                    <a:pt x="365633" y="25400"/>
                  </a:lnTo>
                  <a:lnTo>
                    <a:pt x="365633" y="50800"/>
                  </a:lnTo>
                  <a:cubicBezTo>
                    <a:pt x="191770" y="50800"/>
                    <a:pt x="50800" y="191770"/>
                    <a:pt x="50800" y="365633"/>
                  </a:cubicBezTo>
                  <a:close/>
                </a:path>
              </a:pathLst>
            </a:custGeom>
            <a:solidFill>
              <a:srgbClr val="B7D5CA"/>
            </a:solidFill>
            <a:ln w="12700">
              <a:solidFill>
                <a:srgbClr val="000000"/>
              </a:solidFill>
            </a:ln>
          </p:spPr>
        </p:sp>
      </p:grpSp>
      <p:sp>
        <p:nvSpPr>
          <p:cNvPr name="Freeform 23" id="23" descr="preencoded.png"/>
          <p:cNvSpPr/>
          <p:nvPr/>
        </p:nvSpPr>
        <p:spPr>
          <a:xfrm flipH="false" flipV="false" rot="0">
            <a:off x="6252568" y="4648944"/>
            <a:ext cx="354360" cy="354360"/>
          </a:xfrm>
          <a:custGeom>
            <a:avLst/>
            <a:gdLst/>
            <a:ahLst/>
            <a:cxnLst/>
            <a:rect r="r" b="b" t="t" l="l"/>
            <a:pathLst>
              <a:path h="354360" w="354360">
                <a:moveTo>
                  <a:pt x="0" y="0"/>
                </a:moveTo>
                <a:lnTo>
                  <a:pt x="354360" y="0"/>
                </a:lnTo>
                <a:lnTo>
                  <a:pt x="354360" y="354360"/>
                </a:lnTo>
                <a:lnTo>
                  <a:pt x="0" y="354360"/>
                </a:lnTo>
                <a:lnTo>
                  <a:pt x="0" y="0"/>
                </a:lnTo>
                <a:close/>
              </a:path>
            </a:pathLst>
          </a:custGeom>
          <a:blipFill>
            <a:blip r:embed="rId4">
              <a:extLst>
                <a:ext uri="{96DAC541-7B7A-43D3-8B79-37D633B846F1}">
                  <asvg:svgBlip xmlns:asvg="http://schemas.microsoft.com/office/drawing/2016/SVG/main" r:embed="rId5"/>
                </a:ext>
              </a:extLst>
            </a:blip>
            <a:stretch>
              <a:fillRect l="0" t="-7894" r="0" b="-7894"/>
            </a:stretch>
          </a:blipFill>
        </p:spPr>
      </p:sp>
      <p:grpSp>
        <p:nvGrpSpPr>
          <p:cNvPr name="Group 24" id="24"/>
          <p:cNvGrpSpPr/>
          <p:nvPr/>
        </p:nvGrpSpPr>
        <p:grpSpPr>
          <a:xfrm rot="0">
            <a:off x="11858030" y="3328987"/>
            <a:ext cx="5428209" cy="2994571"/>
            <a:chOff x="0" y="0"/>
            <a:chExt cx="7237612" cy="3992762"/>
          </a:xfrm>
        </p:grpSpPr>
        <p:sp>
          <p:nvSpPr>
            <p:cNvPr name="Freeform 25" id="25"/>
            <p:cNvSpPr/>
            <p:nvPr/>
          </p:nvSpPr>
          <p:spPr>
            <a:xfrm flipH="false" flipV="false" rot="0">
              <a:off x="0" y="0"/>
              <a:ext cx="7237603" cy="3992753"/>
            </a:xfrm>
            <a:custGeom>
              <a:avLst/>
              <a:gdLst/>
              <a:ahLst/>
              <a:cxnLst/>
              <a:rect r="r" b="b" t="t" l="l"/>
              <a:pathLst>
                <a:path h="3992753" w="7237603">
                  <a:moveTo>
                    <a:pt x="0" y="0"/>
                  </a:moveTo>
                  <a:lnTo>
                    <a:pt x="7237603" y="0"/>
                  </a:lnTo>
                  <a:lnTo>
                    <a:pt x="7237603" y="3992753"/>
                  </a:lnTo>
                  <a:lnTo>
                    <a:pt x="0" y="3992753"/>
                  </a:lnTo>
                  <a:close/>
                </a:path>
              </a:pathLst>
            </a:custGeom>
            <a:solidFill>
              <a:srgbClr val="D1EFE4"/>
            </a:solidFill>
            <a:ln w="12700">
              <a:solidFill>
                <a:srgbClr val="000000"/>
              </a:solidFill>
            </a:ln>
          </p:spPr>
        </p:sp>
      </p:grpSp>
      <p:grpSp>
        <p:nvGrpSpPr>
          <p:cNvPr name="Group 26" id="26"/>
          <p:cNvGrpSpPr/>
          <p:nvPr/>
        </p:nvGrpSpPr>
        <p:grpSpPr>
          <a:xfrm rot="0">
            <a:off x="11858030" y="3328987"/>
            <a:ext cx="38100" cy="2994571"/>
            <a:chOff x="0" y="0"/>
            <a:chExt cx="50800" cy="3992762"/>
          </a:xfrm>
        </p:grpSpPr>
        <p:sp>
          <p:nvSpPr>
            <p:cNvPr name="Freeform 27" id="27"/>
            <p:cNvSpPr/>
            <p:nvPr/>
          </p:nvSpPr>
          <p:spPr>
            <a:xfrm flipH="false" flipV="false" rot="0">
              <a:off x="0" y="0"/>
              <a:ext cx="50800" cy="3992753"/>
            </a:xfrm>
            <a:custGeom>
              <a:avLst/>
              <a:gdLst/>
              <a:ahLst/>
              <a:cxnLst/>
              <a:rect r="r" b="b" t="t" l="l"/>
              <a:pathLst>
                <a:path h="3992753" w="50800">
                  <a:moveTo>
                    <a:pt x="0" y="25400"/>
                  </a:moveTo>
                  <a:cubicBezTo>
                    <a:pt x="0" y="11430"/>
                    <a:pt x="11430" y="0"/>
                    <a:pt x="25400" y="0"/>
                  </a:cubicBezTo>
                  <a:cubicBezTo>
                    <a:pt x="39370" y="0"/>
                    <a:pt x="50800" y="11430"/>
                    <a:pt x="50800" y="25400"/>
                  </a:cubicBezTo>
                  <a:lnTo>
                    <a:pt x="50800" y="3967353"/>
                  </a:lnTo>
                  <a:cubicBezTo>
                    <a:pt x="50800" y="3981323"/>
                    <a:pt x="39370" y="3992753"/>
                    <a:pt x="25400" y="3992753"/>
                  </a:cubicBezTo>
                  <a:cubicBezTo>
                    <a:pt x="11430" y="3992753"/>
                    <a:pt x="0" y="3981323"/>
                    <a:pt x="0" y="3967353"/>
                  </a:cubicBezTo>
                  <a:close/>
                </a:path>
              </a:pathLst>
            </a:custGeom>
            <a:solidFill>
              <a:srgbClr val="B7D5CA"/>
            </a:solidFill>
            <a:ln w="12700">
              <a:solidFill>
                <a:srgbClr val="000000"/>
              </a:solidFill>
            </a:ln>
          </p:spPr>
        </p:sp>
      </p:grpSp>
      <p:sp>
        <p:nvSpPr>
          <p:cNvPr name="TextBox 28" id="28"/>
          <p:cNvSpPr txBox="true"/>
          <p:nvPr/>
        </p:nvSpPr>
        <p:spPr>
          <a:xfrm rot="0">
            <a:off x="12566749" y="3602980"/>
            <a:ext cx="3544044" cy="452437"/>
          </a:xfrm>
          <a:prstGeom prst="rect">
            <a:avLst/>
          </a:prstGeom>
        </p:spPr>
        <p:txBody>
          <a:bodyPr anchor="t" rtlCol="false" tIns="0" lIns="0" bIns="0" rIns="0">
            <a:spAutoFit/>
          </a:bodyPr>
          <a:lstStyle/>
          <a:p>
            <a:pPr algn="l">
              <a:lnSpc>
                <a:spcPts val="3437"/>
              </a:lnSpc>
            </a:pPr>
            <a:r>
              <a:rPr lang="en-US" sz="2750" b="true">
                <a:solidFill>
                  <a:srgbClr val="4B4A4A"/>
                </a:solidFill>
                <a:latin typeface="Noto Serif Bold"/>
                <a:ea typeface="Noto Serif Bold"/>
                <a:cs typeface="Noto Serif Bold"/>
                <a:sym typeface="Noto Serif Bold"/>
              </a:rPr>
              <a:t>NLP Techniques</a:t>
            </a:r>
          </a:p>
        </p:txBody>
      </p:sp>
      <p:sp>
        <p:nvSpPr>
          <p:cNvPr name="TextBox 29" id="29"/>
          <p:cNvSpPr txBox="true"/>
          <p:nvPr/>
        </p:nvSpPr>
        <p:spPr>
          <a:xfrm rot="0">
            <a:off x="12566749" y="4120754"/>
            <a:ext cx="4435971" cy="1919287"/>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Including tokenization and stopword removal for effective text cleaning and feature extraction.</a:t>
            </a:r>
          </a:p>
        </p:txBody>
      </p:sp>
      <p:grpSp>
        <p:nvGrpSpPr>
          <p:cNvPr name="Group 30" id="30"/>
          <p:cNvGrpSpPr/>
          <p:nvPr/>
        </p:nvGrpSpPr>
        <p:grpSpPr>
          <a:xfrm rot="0">
            <a:off x="11484620" y="4452789"/>
            <a:ext cx="746820" cy="746820"/>
            <a:chOff x="0" y="0"/>
            <a:chExt cx="995760" cy="995760"/>
          </a:xfrm>
        </p:grpSpPr>
        <p:sp>
          <p:nvSpPr>
            <p:cNvPr name="Freeform 31" id="31"/>
            <p:cNvSpPr/>
            <p:nvPr/>
          </p:nvSpPr>
          <p:spPr>
            <a:xfrm flipH="false" flipV="false" rot="0">
              <a:off x="25400" y="25400"/>
              <a:ext cx="945007" cy="945007"/>
            </a:xfrm>
            <a:custGeom>
              <a:avLst/>
              <a:gdLst/>
              <a:ahLst/>
              <a:cxnLst/>
              <a:rect r="r" b="b" t="t" l="l"/>
              <a:pathLst>
                <a:path h="945007" w="945007">
                  <a:moveTo>
                    <a:pt x="0" y="340233"/>
                  </a:moveTo>
                  <a:cubicBezTo>
                    <a:pt x="0" y="152273"/>
                    <a:pt x="152273" y="0"/>
                    <a:pt x="340233" y="0"/>
                  </a:cubicBezTo>
                  <a:lnTo>
                    <a:pt x="604774" y="0"/>
                  </a:lnTo>
                  <a:cubicBezTo>
                    <a:pt x="792734" y="0"/>
                    <a:pt x="945007" y="152273"/>
                    <a:pt x="945007" y="340233"/>
                  </a:cubicBezTo>
                  <a:lnTo>
                    <a:pt x="945007" y="604774"/>
                  </a:lnTo>
                  <a:cubicBezTo>
                    <a:pt x="945007" y="792734"/>
                    <a:pt x="792734" y="945007"/>
                    <a:pt x="604774" y="945007"/>
                  </a:cubicBezTo>
                  <a:lnTo>
                    <a:pt x="340233" y="945007"/>
                  </a:lnTo>
                  <a:cubicBezTo>
                    <a:pt x="152273" y="945007"/>
                    <a:pt x="0" y="792607"/>
                    <a:pt x="0" y="604774"/>
                  </a:cubicBezTo>
                  <a:close/>
                </a:path>
              </a:pathLst>
            </a:custGeom>
            <a:solidFill>
              <a:srgbClr val="E5F9F2">
                <a:alpha val="90196"/>
              </a:srgbClr>
            </a:solidFill>
            <a:ln w="12700">
              <a:solidFill>
                <a:srgbClr val="000000"/>
              </a:solidFill>
            </a:ln>
          </p:spPr>
        </p:sp>
        <p:sp>
          <p:nvSpPr>
            <p:cNvPr name="Freeform 32" id="32"/>
            <p:cNvSpPr/>
            <p:nvPr/>
          </p:nvSpPr>
          <p:spPr>
            <a:xfrm flipH="false" flipV="false" rot="0">
              <a:off x="0" y="0"/>
              <a:ext cx="995807" cy="995807"/>
            </a:xfrm>
            <a:custGeom>
              <a:avLst/>
              <a:gdLst/>
              <a:ahLst/>
              <a:cxnLst/>
              <a:rect r="r" b="b" t="t" l="l"/>
              <a:pathLst>
                <a:path h="995807" w="995807">
                  <a:moveTo>
                    <a:pt x="0" y="365633"/>
                  </a:moveTo>
                  <a:cubicBezTo>
                    <a:pt x="0" y="163703"/>
                    <a:pt x="163703" y="0"/>
                    <a:pt x="365633" y="0"/>
                  </a:cubicBezTo>
                  <a:lnTo>
                    <a:pt x="630174" y="0"/>
                  </a:lnTo>
                  <a:lnTo>
                    <a:pt x="630174" y="25400"/>
                  </a:lnTo>
                  <a:lnTo>
                    <a:pt x="630174" y="0"/>
                  </a:lnTo>
                  <a:cubicBezTo>
                    <a:pt x="832104" y="0"/>
                    <a:pt x="995807" y="163703"/>
                    <a:pt x="995807" y="365633"/>
                  </a:cubicBezTo>
                  <a:lnTo>
                    <a:pt x="995807" y="630174"/>
                  </a:lnTo>
                  <a:lnTo>
                    <a:pt x="970407" y="630174"/>
                  </a:lnTo>
                  <a:lnTo>
                    <a:pt x="995807" y="630174"/>
                  </a:lnTo>
                  <a:cubicBezTo>
                    <a:pt x="995807" y="832104"/>
                    <a:pt x="832104" y="995807"/>
                    <a:pt x="630174" y="995807"/>
                  </a:cubicBezTo>
                  <a:lnTo>
                    <a:pt x="630174" y="970407"/>
                  </a:lnTo>
                  <a:lnTo>
                    <a:pt x="630174" y="995807"/>
                  </a:lnTo>
                  <a:lnTo>
                    <a:pt x="365633" y="995807"/>
                  </a:lnTo>
                  <a:lnTo>
                    <a:pt x="365633" y="970407"/>
                  </a:lnTo>
                  <a:lnTo>
                    <a:pt x="365633" y="995807"/>
                  </a:lnTo>
                  <a:cubicBezTo>
                    <a:pt x="163703" y="995807"/>
                    <a:pt x="0" y="832104"/>
                    <a:pt x="0" y="630174"/>
                  </a:cubicBezTo>
                  <a:lnTo>
                    <a:pt x="0" y="365633"/>
                  </a:lnTo>
                  <a:lnTo>
                    <a:pt x="25400" y="365633"/>
                  </a:lnTo>
                  <a:lnTo>
                    <a:pt x="0" y="365633"/>
                  </a:lnTo>
                  <a:moveTo>
                    <a:pt x="50800" y="365633"/>
                  </a:moveTo>
                  <a:lnTo>
                    <a:pt x="50800" y="630174"/>
                  </a:lnTo>
                  <a:lnTo>
                    <a:pt x="25400" y="630174"/>
                  </a:lnTo>
                  <a:lnTo>
                    <a:pt x="50800" y="630174"/>
                  </a:lnTo>
                  <a:cubicBezTo>
                    <a:pt x="50800" y="804037"/>
                    <a:pt x="191770" y="945007"/>
                    <a:pt x="365633" y="945007"/>
                  </a:cubicBezTo>
                  <a:lnTo>
                    <a:pt x="630174" y="945007"/>
                  </a:lnTo>
                  <a:cubicBezTo>
                    <a:pt x="804037" y="945007"/>
                    <a:pt x="945007" y="804037"/>
                    <a:pt x="945007" y="630174"/>
                  </a:cubicBezTo>
                  <a:lnTo>
                    <a:pt x="945007" y="365633"/>
                  </a:lnTo>
                  <a:lnTo>
                    <a:pt x="970407" y="365633"/>
                  </a:lnTo>
                  <a:lnTo>
                    <a:pt x="945007" y="365633"/>
                  </a:lnTo>
                  <a:cubicBezTo>
                    <a:pt x="945007" y="191770"/>
                    <a:pt x="804037" y="50800"/>
                    <a:pt x="630174" y="50800"/>
                  </a:cubicBezTo>
                  <a:lnTo>
                    <a:pt x="365633" y="50800"/>
                  </a:lnTo>
                  <a:lnTo>
                    <a:pt x="365633" y="25400"/>
                  </a:lnTo>
                  <a:lnTo>
                    <a:pt x="365633" y="50800"/>
                  </a:lnTo>
                  <a:cubicBezTo>
                    <a:pt x="191770" y="50800"/>
                    <a:pt x="50800" y="191770"/>
                    <a:pt x="50800" y="365633"/>
                  </a:cubicBezTo>
                  <a:close/>
                </a:path>
              </a:pathLst>
            </a:custGeom>
            <a:solidFill>
              <a:srgbClr val="B7D5CA"/>
            </a:solidFill>
            <a:ln w="12700">
              <a:solidFill>
                <a:srgbClr val="000000"/>
              </a:solidFill>
            </a:ln>
          </p:spPr>
        </p:sp>
      </p:grpSp>
      <p:sp>
        <p:nvSpPr>
          <p:cNvPr name="Freeform 33" id="33" descr="preencoded.png"/>
          <p:cNvSpPr/>
          <p:nvPr/>
        </p:nvSpPr>
        <p:spPr>
          <a:xfrm flipH="false" flipV="false" rot="0">
            <a:off x="11680775" y="4648944"/>
            <a:ext cx="354360" cy="354360"/>
          </a:xfrm>
          <a:custGeom>
            <a:avLst/>
            <a:gdLst/>
            <a:ahLst/>
            <a:cxnLst/>
            <a:rect r="r" b="b" t="t" l="l"/>
            <a:pathLst>
              <a:path h="354360" w="354360">
                <a:moveTo>
                  <a:pt x="0" y="0"/>
                </a:moveTo>
                <a:lnTo>
                  <a:pt x="354360" y="0"/>
                </a:lnTo>
                <a:lnTo>
                  <a:pt x="354360" y="354360"/>
                </a:lnTo>
                <a:lnTo>
                  <a:pt x="0" y="3543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4" id="34"/>
          <p:cNvGrpSpPr/>
          <p:nvPr/>
        </p:nvGrpSpPr>
        <p:grpSpPr>
          <a:xfrm rot="0">
            <a:off x="1001762" y="6323559"/>
            <a:ext cx="8142237" cy="2087315"/>
            <a:chOff x="0" y="0"/>
            <a:chExt cx="10856317" cy="2783087"/>
          </a:xfrm>
        </p:grpSpPr>
        <p:sp>
          <p:nvSpPr>
            <p:cNvPr name="Freeform 35" id="35"/>
            <p:cNvSpPr/>
            <p:nvPr/>
          </p:nvSpPr>
          <p:spPr>
            <a:xfrm flipH="false" flipV="false" rot="0">
              <a:off x="0" y="0"/>
              <a:ext cx="10856341" cy="2783078"/>
            </a:xfrm>
            <a:custGeom>
              <a:avLst/>
              <a:gdLst/>
              <a:ahLst/>
              <a:cxnLst/>
              <a:rect r="r" b="b" t="t" l="l"/>
              <a:pathLst>
                <a:path h="2783078" w="10856341">
                  <a:moveTo>
                    <a:pt x="0" y="0"/>
                  </a:moveTo>
                  <a:lnTo>
                    <a:pt x="10856341" y="0"/>
                  </a:lnTo>
                  <a:lnTo>
                    <a:pt x="10856341" y="2783078"/>
                  </a:lnTo>
                  <a:lnTo>
                    <a:pt x="0" y="2783078"/>
                  </a:lnTo>
                  <a:close/>
                </a:path>
              </a:pathLst>
            </a:custGeom>
            <a:solidFill>
              <a:srgbClr val="D1EFE4"/>
            </a:solidFill>
            <a:ln w="12700">
              <a:solidFill>
                <a:srgbClr val="000000"/>
              </a:solidFill>
            </a:ln>
          </p:spPr>
        </p:sp>
      </p:grpSp>
      <p:grpSp>
        <p:nvGrpSpPr>
          <p:cNvPr name="Group 36" id="36"/>
          <p:cNvGrpSpPr/>
          <p:nvPr/>
        </p:nvGrpSpPr>
        <p:grpSpPr>
          <a:xfrm rot="0">
            <a:off x="1001762" y="6323559"/>
            <a:ext cx="8142237" cy="38100"/>
            <a:chOff x="0" y="0"/>
            <a:chExt cx="10856317" cy="50800"/>
          </a:xfrm>
        </p:grpSpPr>
        <p:sp>
          <p:nvSpPr>
            <p:cNvPr name="Freeform 37" id="37"/>
            <p:cNvSpPr/>
            <p:nvPr/>
          </p:nvSpPr>
          <p:spPr>
            <a:xfrm flipH="false" flipV="false" rot="0">
              <a:off x="0" y="0"/>
              <a:ext cx="10856341" cy="50800"/>
            </a:xfrm>
            <a:custGeom>
              <a:avLst/>
              <a:gdLst/>
              <a:ahLst/>
              <a:cxnLst/>
              <a:rect r="r" b="b" t="t" l="l"/>
              <a:pathLst>
                <a:path h="50800" w="10856341">
                  <a:moveTo>
                    <a:pt x="0" y="25400"/>
                  </a:moveTo>
                  <a:cubicBezTo>
                    <a:pt x="0" y="11430"/>
                    <a:pt x="11430" y="0"/>
                    <a:pt x="25400" y="0"/>
                  </a:cubicBezTo>
                  <a:lnTo>
                    <a:pt x="10830941" y="0"/>
                  </a:lnTo>
                  <a:cubicBezTo>
                    <a:pt x="10844911" y="0"/>
                    <a:pt x="10856341" y="11430"/>
                    <a:pt x="10856341" y="25400"/>
                  </a:cubicBezTo>
                  <a:cubicBezTo>
                    <a:pt x="10856341" y="39370"/>
                    <a:pt x="10844911" y="50800"/>
                    <a:pt x="10830941" y="50800"/>
                  </a:cubicBezTo>
                  <a:lnTo>
                    <a:pt x="25400" y="50800"/>
                  </a:lnTo>
                  <a:cubicBezTo>
                    <a:pt x="11430" y="50800"/>
                    <a:pt x="0" y="39370"/>
                    <a:pt x="0" y="25400"/>
                  </a:cubicBezTo>
                  <a:close/>
                </a:path>
              </a:pathLst>
            </a:custGeom>
            <a:solidFill>
              <a:srgbClr val="B7D5CA"/>
            </a:solidFill>
            <a:ln w="12700">
              <a:solidFill>
                <a:srgbClr val="000000"/>
              </a:solidFill>
            </a:ln>
          </p:spPr>
        </p:sp>
      </p:grpSp>
      <p:sp>
        <p:nvSpPr>
          <p:cNvPr name="TextBox 38" id="38"/>
          <p:cNvSpPr txBox="true"/>
          <p:nvPr/>
        </p:nvSpPr>
        <p:spPr>
          <a:xfrm rot="0">
            <a:off x="1285280" y="6597551"/>
            <a:ext cx="3544044" cy="452437"/>
          </a:xfrm>
          <a:prstGeom prst="rect">
            <a:avLst/>
          </a:prstGeom>
        </p:spPr>
        <p:txBody>
          <a:bodyPr anchor="t" rtlCol="false" tIns="0" lIns="0" bIns="0" rIns="0">
            <a:spAutoFit/>
          </a:bodyPr>
          <a:lstStyle/>
          <a:p>
            <a:pPr algn="l">
              <a:lnSpc>
                <a:spcPts val="3437"/>
              </a:lnSpc>
            </a:pPr>
            <a:r>
              <a:rPr lang="en-US" sz="2750" b="true">
                <a:solidFill>
                  <a:srgbClr val="4B4A4A"/>
                </a:solidFill>
                <a:latin typeface="Noto Serif Bold"/>
                <a:ea typeface="Noto Serif Bold"/>
                <a:cs typeface="Noto Serif Bold"/>
                <a:sym typeface="Noto Serif Bold"/>
              </a:rPr>
              <a:t>ML Models</a:t>
            </a:r>
          </a:p>
        </p:txBody>
      </p:sp>
      <p:sp>
        <p:nvSpPr>
          <p:cNvPr name="TextBox 39" id="39"/>
          <p:cNvSpPr txBox="true"/>
          <p:nvPr/>
        </p:nvSpPr>
        <p:spPr>
          <a:xfrm rot="0">
            <a:off x="1285280" y="7115324"/>
            <a:ext cx="7150001" cy="1012031"/>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Explored Logistic Regression and Naive Bayes for robust classification.</a:t>
            </a:r>
          </a:p>
        </p:txBody>
      </p:sp>
      <p:grpSp>
        <p:nvGrpSpPr>
          <p:cNvPr name="Group 40" id="40"/>
          <p:cNvGrpSpPr/>
          <p:nvPr/>
        </p:nvGrpSpPr>
        <p:grpSpPr>
          <a:xfrm rot="0">
            <a:off x="9144000" y="6323559"/>
            <a:ext cx="8142237" cy="2087315"/>
            <a:chOff x="0" y="0"/>
            <a:chExt cx="10856317" cy="2783087"/>
          </a:xfrm>
        </p:grpSpPr>
        <p:sp>
          <p:nvSpPr>
            <p:cNvPr name="Freeform 41" id="41"/>
            <p:cNvSpPr/>
            <p:nvPr/>
          </p:nvSpPr>
          <p:spPr>
            <a:xfrm flipH="false" flipV="false" rot="0">
              <a:off x="0" y="0"/>
              <a:ext cx="10856341" cy="2783078"/>
            </a:xfrm>
            <a:custGeom>
              <a:avLst/>
              <a:gdLst/>
              <a:ahLst/>
              <a:cxnLst/>
              <a:rect r="r" b="b" t="t" l="l"/>
              <a:pathLst>
                <a:path h="2783078" w="10856341">
                  <a:moveTo>
                    <a:pt x="0" y="0"/>
                  </a:moveTo>
                  <a:lnTo>
                    <a:pt x="10856341" y="0"/>
                  </a:lnTo>
                  <a:lnTo>
                    <a:pt x="10856341" y="2783078"/>
                  </a:lnTo>
                  <a:lnTo>
                    <a:pt x="0" y="2783078"/>
                  </a:lnTo>
                  <a:close/>
                </a:path>
              </a:pathLst>
            </a:custGeom>
            <a:solidFill>
              <a:srgbClr val="D1EFE4"/>
            </a:solidFill>
            <a:ln w="12700">
              <a:solidFill>
                <a:srgbClr val="000000"/>
              </a:solidFill>
            </a:ln>
          </p:spPr>
        </p:sp>
      </p:grpSp>
      <p:grpSp>
        <p:nvGrpSpPr>
          <p:cNvPr name="Group 42" id="42"/>
          <p:cNvGrpSpPr/>
          <p:nvPr/>
        </p:nvGrpSpPr>
        <p:grpSpPr>
          <a:xfrm rot="0">
            <a:off x="9144000" y="6323559"/>
            <a:ext cx="38100" cy="2087315"/>
            <a:chOff x="0" y="0"/>
            <a:chExt cx="50800" cy="2783087"/>
          </a:xfrm>
        </p:grpSpPr>
        <p:sp>
          <p:nvSpPr>
            <p:cNvPr name="Freeform 43" id="43"/>
            <p:cNvSpPr/>
            <p:nvPr/>
          </p:nvSpPr>
          <p:spPr>
            <a:xfrm flipH="false" flipV="false" rot="0">
              <a:off x="0" y="0"/>
              <a:ext cx="50800" cy="2783078"/>
            </a:xfrm>
            <a:custGeom>
              <a:avLst/>
              <a:gdLst/>
              <a:ahLst/>
              <a:cxnLst/>
              <a:rect r="r" b="b" t="t" l="l"/>
              <a:pathLst>
                <a:path h="2783078" w="50800">
                  <a:moveTo>
                    <a:pt x="0" y="25400"/>
                  </a:moveTo>
                  <a:cubicBezTo>
                    <a:pt x="0" y="11430"/>
                    <a:pt x="11430" y="0"/>
                    <a:pt x="25400" y="0"/>
                  </a:cubicBezTo>
                  <a:cubicBezTo>
                    <a:pt x="39370" y="0"/>
                    <a:pt x="50800" y="11430"/>
                    <a:pt x="50800" y="25400"/>
                  </a:cubicBezTo>
                  <a:lnTo>
                    <a:pt x="50800" y="2757678"/>
                  </a:lnTo>
                  <a:cubicBezTo>
                    <a:pt x="50800" y="2771648"/>
                    <a:pt x="39370" y="2783078"/>
                    <a:pt x="25400" y="2783078"/>
                  </a:cubicBezTo>
                  <a:cubicBezTo>
                    <a:pt x="11430" y="2783078"/>
                    <a:pt x="0" y="2771648"/>
                    <a:pt x="0" y="2757678"/>
                  </a:cubicBezTo>
                  <a:close/>
                </a:path>
              </a:pathLst>
            </a:custGeom>
            <a:solidFill>
              <a:srgbClr val="B7D5CA"/>
            </a:solidFill>
            <a:ln w="12700">
              <a:solidFill>
                <a:srgbClr val="000000"/>
              </a:solidFill>
            </a:ln>
          </p:spPr>
        </p:sp>
      </p:grpSp>
      <p:grpSp>
        <p:nvGrpSpPr>
          <p:cNvPr name="Group 44" id="44"/>
          <p:cNvGrpSpPr/>
          <p:nvPr/>
        </p:nvGrpSpPr>
        <p:grpSpPr>
          <a:xfrm rot="0">
            <a:off x="9144000" y="6323559"/>
            <a:ext cx="8142237" cy="38100"/>
            <a:chOff x="0" y="0"/>
            <a:chExt cx="10856317" cy="50800"/>
          </a:xfrm>
        </p:grpSpPr>
        <p:sp>
          <p:nvSpPr>
            <p:cNvPr name="Freeform 45" id="45"/>
            <p:cNvSpPr/>
            <p:nvPr/>
          </p:nvSpPr>
          <p:spPr>
            <a:xfrm flipH="false" flipV="false" rot="0">
              <a:off x="0" y="0"/>
              <a:ext cx="10856341" cy="50800"/>
            </a:xfrm>
            <a:custGeom>
              <a:avLst/>
              <a:gdLst/>
              <a:ahLst/>
              <a:cxnLst/>
              <a:rect r="r" b="b" t="t" l="l"/>
              <a:pathLst>
                <a:path h="50800" w="10856341">
                  <a:moveTo>
                    <a:pt x="0" y="25400"/>
                  </a:moveTo>
                  <a:cubicBezTo>
                    <a:pt x="0" y="11430"/>
                    <a:pt x="11430" y="0"/>
                    <a:pt x="25400" y="0"/>
                  </a:cubicBezTo>
                  <a:lnTo>
                    <a:pt x="10830941" y="0"/>
                  </a:lnTo>
                  <a:cubicBezTo>
                    <a:pt x="10844911" y="0"/>
                    <a:pt x="10856341" y="11430"/>
                    <a:pt x="10856341" y="25400"/>
                  </a:cubicBezTo>
                  <a:cubicBezTo>
                    <a:pt x="10856341" y="39370"/>
                    <a:pt x="10844911" y="50800"/>
                    <a:pt x="10830941" y="50800"/>
                  </a:cubicBezTo>
                  <a:lnTo>
                    <a:pt x="25400" y="50800"/>
                  </a:lnTo>
                  <a:cubicBezTo>
                    <a:pt x="11430" y="50800"/>
                    <a:pt x="0" y="39370"/>
                    <a:pt x="0" y="25400"/>
                  </a:cubicBezTo>
                  <a:close/>
                </a:path>
              </a:pathLst>
            </a:custGeom>
            <a:solidFill>
              <a:srgbClr val="B7D5CA"/>
            </a:solidFill>
            <a:ln w="12700">
              <a:solidFill>
                <a:srgbClr val="000000"/>
              </a:solidFill>
            </a:ln>
          </p:spPr>
        </p:sp>
      </p:grpSp>
      <p:sp>
        <p:nvSpPr>
          <p:cNvPr name="TextBox 46" id="46"/>
          <p:cNvSpPr txBox="true"/>
          <p:nvPr/>
        </p:nvSpPr>
        <p:spPr>
          <a:xfrm rot="0">
            <a:off x="9852720" y="6597551"/>
            <a:ext cx="3544044" cy="452437"/>
          </a:xfrm>
          <a:prstGeom prst="rect">
            <a:avLst/>
          </a:prstGeom>
        </p:spPr>
        <p:txBody>
          <a:bodyPr anchor="t" rtlCol="false" tIns="0" lIns="0" bIns="0" rIns="0">
            <a:spAutoFit/>
          </a:bodyPr>
          <a:lstStyle/>
          <a:p>
            <a:pPr algn="l">
              <a:lnSpc>
                <a:spcPts val="3437"/>
              </a:lnSpc>
            </a:pPr>
            <a:r>
              <a:rPr lang="en-US" sz="2750" b="true">
                <a:solidFill>
                  <a:srgbClr val="4B4A4A"/>
                </a:solidFill>
                <a:latin typeface="Noto Serif Bold"/>
                <a:ea typeface="Noto Serif Bold"/>
                <a:cs typeface="Noto Serif Bold"/>
                <a:sym typeface="Noto Serif Bold"/>
              </a:rPr>
              <a:t>TF-IDF Vectorizer</a:t>
            </a:r>
          </a:p>
        </p:txBody>
      </p:sp>
      <p:sp>
        <p:nvSpPr>
          <p:cNvPr name="TextBox 47" id="47"/>
          <p:cNvSpPr txBox="true"/>
          <p:nvPr/>
        </p:nvSpPr>
        <p:spPr>
          <a:xfrm rot="0">
            <a:off x="9852720" y="7115324"/>
            <a:ext cx="7150001" cy="1012031"/>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Converting raw text into numerical feature vectors suitable for machine learning algorithms.</a:t>
            </a:r>
          </a:p>
        </p:txBody>
      </p:sp>
      <p:grpSp>
        <p:nvGrpSpPr>
          <p:cNvPr name="Group 48" id="48"/>
          <p:cNvGrpSpPr/>
          <p:nvPr/>
        </p:nvGrpSpPr>
        <p:grpSpPr>
          <a:xfrm rot="0">
            <a:off x="8770590" y="6993731"/>
            <a:ext cx="746820" cy="746820"/>
            <a:chOff x="0" y="0"/>
            <a:chExt cx="995760" cy="995760"/>
          </a:xfrm>
        </p:grpSpPr>
        <p:sp>
          <p:nvSpPr>
            <p:cNvPr name="Freeform 49" id="49"/>
            <p:cNvSpPr/>
            <p:nvPr/>
          </p:nvSpPr>
          <p:spPr>
            <a:xfrm flipH="false" flipV="false" rot="0">
              <a:off x="25400" y="25400"/>
              <a:ext cx="945007" cy="945007"/>
            </a:xfrm>
            <a:custGeom>
              <a:avLst/>
              <a:gdLst/>
              <a:ahLst/>
              <a:cxnLst/>
              <a:rect r="r" b="b" t="t" l="l"/>
              <a:pathLst>
                <a:path h="945007" w="945007">
                  <a:moveTo>
                    <a:pt x="0" y="340233"/>
                  </a:moveTo>
                  <a:cubicBezTo>
                    <a:pt x="0" y="152273"/>
                    <a:pt x="152273" y="0"/>
                    <a:pt x="340233" y="0"/>
                  </a:cubicBezTo>
                  <a:lnTo>
                    <a:pt x="604774" y="0"/>
                  </a:lnTo>
                  <a:cubicBezTo>
                    <a:pt x="792734" y="0"/>
                    <a:pt x="945007" y="152273"/>
                    <a:pt x="945007" y="340233"/>
                  </a:cubicBezTo>
                  <a:lnTo>
                    <a:pt x="945007" y="604774"/>
                  </a:lnTo>
                  <a:cubicBezTo>
                    <a:pt x="945007" y="792734"/>
                    <a:pt x="792734" y="945007"/>
                    <a:pt x="604774" y="945007"/>
                  </a:cubicBezTo>
                  <a:lnTo>
                    <a:pt x="340233" y="945007"/>
                  </a:lnTo>
                  <a:cubicBezTo>
                    <a:pt x="152273" y="945007"/>
                    <a:pt x="0" y="792607"/>
                    <a:pt x="0" y="604774"/>
                  </a:cubicBezTo>
                  <a:close/>
                </a:path>
              </a:pathLst>
            </a:custGeom>
            <a:solidFill>
              <a:srgbClr val="E5F9F2">
                <a:alpha val="90196"/>
              </a:srgbClr>
            </a:solidFill>
            <a:ln w="12700">
              <a:solidFill>
                <a:srgbClr val="000000"/>
              </a:solidFill>
            </a:ln>
          </p:spPr>
        </p:sp>
        <p:sp>
          <p:nvSpPr>
            <p:cNvPr name="Freeform 50" id="50"/>
            <p:cNvSpPr/>
            <p:nvPr/>
          </p:nvSpPr>
          <p:spPr>
            <a:xfrm flipH="false" flipV="false" rot="0">
              <a:off x="0" y="0"/>
              <a:ext cx="995807" cy="995807"/>
            </a:xfrm>
            <a:custGeom>
              <a:avLst/>
              <a:gdLst/>
              <a:ahLst/>
              <a:cxnLst/>
              <a:rect r="r" b="b" t="t" l="l"/>
              <a:pathLst>
                <a:path h="995807" w="995807">
                  <a:moveTo>
                    <a:pt x="0" y="365633"/>
                  </a:moveTo>
                  <a:cubicBezTo>
                    <a:pt x="0" y="163703"/>
                    <a:pt x="163703" y="0"/>
                    <a:pt x="365633" y="0"/>
                  </a:cubicBezTo>
                  <a:lnTo>
                    <a:pt x="630174" y="0"/>
                  </a:lnTo>
                  <a:lnTo>
                    <a:pt x="630174" y="25400"/>
                  </a:lnTo>
                  <a:lnTo>
                    <a:pt x="630174" y="0"/>
                  </a:lnTo>
                  <a:cubicBezTo>
                    <a:pt x="832104" y="0"/>
                    <a:pt x="995807" y="163703"/>
                    <a:pt x="995807" y="365633"/>
                  </a:cubicBezTo>
                  <a:lnTo>
                    <a:pt x="995807" y="630174"/>
                  </a:lnTo>
                  <a:lnTo>
                    <a:pt x="970407" y="630174"/>
                  </a:lnTo>
                  <a:lnTo>
                    <a:pt x="995807" y="630174"/>
                  </a:lnTo>
                  <a:cubicBezTo>
                    <a:pt x="995807" y="832104"/>
                    <a:pt x="832104" y="995807"/>
                    <a:pt x="630174" y="995807"/>
                  </a:cubicBezTo>
                  <a:lnTo>
                    <a:pt x="630174" y="970407"/>
                  </a:lnTo>
                  <a:lnTo>
                    <a:pt x="630174" y="995807"/>
                  </a:lnTo>
                  <a:lnTo>
                    <a:pt x="365633" y="995807"/>
                  </a:lnTo>
                  <a:lnTo>
                    <a:pt x="365633" y="970407"/>
                  </a:lnTo>
                  <a:lnTo>
                    <a:pt x="365633" y="995807"/>
                  </a:lnTo>
                  <a:cubicBezTo>
                    <a:pt x="163703" y="995807"/>
                    <a:pt x="0" y="832104"/>
                    <a:pt x="0" y="630174"/>
                  </a:cubicBezTo>
                  <a:lnTo>
                    <a:pt x="0" y="365633"/>
                  </a:lnTo>
                  <a:lnTo>
                    <a:pt x="25400" y="365633"/>
                  </a:lnTo>
                  <a:lnTo>
                    <a:pt x="0" y="365633"/>
                  </a:lnTo>
                  <a:moveTo>
                    <a:pt x="50800" y="365633"/>
                  </a:moveTo>
                  <a:lnTo>
                    <a:pt x="50800" y="630174"/>
                  </a:lnTo>
                  <a:lnTo>
                    <a:pt x="25400" y="630174"/>
                  </a:lnTo>
                  <a:lnTo>
                    <a:pt x="50800" y="630174"/>
                  </a:lnTo>
                  <a:cubicBezTo>
                    <a:pt x="50800" y="804037"/>
                    <a:pt x="191770" y="945007"/>
                    <a:pt x="365633" y="945007"/>
                  </a:cubicBezTo>
                  <a:lnTo>
                    <a:pt x="630174" y="945007"/>
                  </a:lnTo>
                  <a:cubicBezTo>
                    <a:pt x="804037" y="945007"/>
                    <a:pt x="945007" y="804037"/>
                    <a:pt x="945007" y="630174"/>
                  </a:cubicBezTo>
                  <a:lnTo>
                    <a:pt x="945007" y="365633"/>
                  </a:lnTo>
                  <a:lnTo>
                    <a:pt x="970407" y="365633"/>
                  </a:lnTo>
                  <a:lnTo>
                    <a:pt x="945007" y="365633"/>
                  </a:lnTo>
                  <a:cubicBezTo>
                    <a:pt x="945007" y="191770"/>
                    <a:pt x="804037" y="50800"/>
                    <a:pt x="630174" y="50800"/>
                  </a:cubicBezTo>
                  <a:lnTo>
                    <a:pt x="365633" y="50800"/>
                  </a:lnTo>
                  <a:lnTo>
                    <a:pt x="365633" y="25400"/>
                  </a:lnTo>
                  <a:lnTo>
                    <a:pt x="365633" y="50800"/>
                  </a:lnTo>
                  <a:cubicBezTo>
                    <a:pt x="191770" y="50800"/>
                    <a:pt x="50800" y="191770"/>
                    <a:pt x="50800" y="365633"/>
                  </a:cubicBezTo>
                  <a:close/>
                </a:path>
              </a:pathLst>
            </a:custGeom>
            <a:solidFill>
              <a:srgbClr val="B7D5CA"/>
            </a:solidFill>
            <a:ln w="12700">
              <a:solidFill>
                <a:srgbClr val="000000"/>
              </a:solidFill>
            </a:ln>
          </p:spPr>
        </p:sp>
      </p:grpSp>
      <p:sp>
        <p:nvSpPr>
          <p:cNvPr name="Freeform 51" id="51" descr="preencoded.png"/>
          <p:cNvSpPr/>
          <p:nvPr/>
        </p:nvSpPr>
        <p:spPr>
          <a:xfrm flipH="false" flipV="false" rot="0">
            <a:off x="8966746" y="7189886"/>
            <a:ext cx="354360" cy="354360"/>
          </a:xfrm>
          <a:custGeom>
            <a:avLst/>
            <a:gdLst/>
            <a:ahLst/>
            <a:cxnLst/>
            <a:rect r="r" b="b" t="t" l="l"/>
            <a:pathLst>
              <a:path h="354360" w="354360">
                <a:moveTo>
                  <a:pt x="0" y="0"/>
                </a:moveTo>
                <a:lnTo>
                  <a:pt x="354360" y="0"/>
                </a:lnTo>
                <a:lnTo>
                  <a:pt x="354360" y="354360"/>
                </a:lnTo>
                <a:lnTo>
                  <a:pt x="0" y="354360"/>
                </a:lnTo>
                <a:lnTo>
                  <a:pt x="0" y="0"/>
                </a:lnTo>
                <a:close/>
              </a:path>
            </a:pathLst>
          </a:custGeom>
          <a:blipFill>
            <a:blip r:embed="rId8">
              <a:extLst>
                <a:ext uri="{96DAC541-7B7A-43D3-8B79-37D633B846F1}">
                  <asvg:svgBlip xmlns:asvg="http://schemas.microsoft.com/office/drawing/2016/SVG/main" r:embed="rId9"/>
                </a:ext>
              </a:extLst>
            </a:blip>
            <a:stretch>
              <a:fillRect l="-1315" t="0" r="-1315"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a:ln w="12700">
              <a:solidFill>
                <a:srgbClr val="000000"/>
              </a:solidFill>
            </a:ln>
          </p:spPr>
        </p:sp>
      </p:grpSp>
      <p:sp>
        <p:nvSpPr>
          <p:cNvPr name="TextBox 6" id="6"/>
          <p:cNvSpPr txBox="true"/>
          <p:nvPr/>
        </p:nvSpPr>
        <p:spPr>
          <a:xfrm rot="0">
            <a:off x="824359" y="628650"/>
            <a:ext cx="13629978" cy="755154"/>
          </a:xfrm>
          <a:prstGeom prst="rect">
            <a:avLst/>
          </a:prstGeom>
        </p:spPr>
        <p:txBody>
          <a:bodyPr anchor="t" rtlCol="false" tIns="0" lIns="0" bIns="0" rIns="0">
            <a:spAutoFit/>
          </a:bodyPr>
          <a:lstStyle/>
          <a:p>
            <a:pPr algn="l">
              <a:lnSpc>
                <a:spcPts val="5750"/>
              </a:lnSpc>
            </a:pPr>
            <a:r>
              <a:rPr lang="en-US" sz="4625" b="true">
                <a:solidFill>
                  <a:srgbClr val="006747"/>
                </a:solidFill>
                <a:latin typeface="Noto Serif Bold"/>
                <a:ea typeface="Noto Serif Bold"/>
                <a:cs typeface="Noto Serif Bold"/>
                <a:sym typeface="Noto Serif Bold"/>
              </a:rPr>
              <a:t>Dataset Preparation &amp; Preprocessing Pipeline</a:t>
            </a:r>
          </a:p>
        </p:txBody>
      </p:sp>
      <p:sp>
        <p:nvSpPr>
          <p:cNvPr name="TextBox 7" id="7"/>
          <p:cNvSpPr txBox="true"/>
          <p:nvPr/>
        </p:nvSpPr>
        <p:spPr>
          <a:xfrm rot="0">
            <a:off x="824359" y="1853804"/>
            <a:ext cx="8032402" cy="848916"/>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B4A4A"/>
                </a:solidFill>
                <a:latin typeface="Arimo Bold"/>
                <a:ea typeface="Arimo Bold"/>
                <a:cs typeface="Arimo Bold"/>
                <a:sym typeface="Arimo Bold"/>
              </a:rPr>
              <a:t>Cleaning Emails</a:t>
            </a:r>
            <a:r>
              <a:rPr lang="en-US" sz="1812">
                <a:solidFill>
                  <a:srgbClr val="4B4A4A"/>
                </a:solidFill>
                <a:latin typeface="Arimo"/>
                <a:ea typeface="Arimo"/>
                <a:cs typeface="Arimo"/>
                <a:sym typeface="Arimo"/>
              </a:rPr>
              <a:t> Removal of punctuation, URLs, and special characters to ensure clean text input.</a:t>
            </a:r>
          </a:p>
        </p:txBody>
      </p:sp>
      <p:sp>
        <p:nvSpPr>
          <p:cNvPr name="TextBox 8" id="8"/>
          <p:cNvSpPr txBox="true"/>
          <p:nvPr/>
        </p:nvSpPr>
        <p:spPr>
          <a:xfrm rot="0">
            <a:off x="824359" y="2689771"/>
            <a:ext cx="8032402" cy="848916"/>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B4A4A"/>
                </a:solidFill>
                <a:latin typeface="Arimo Bold"/>
                <a:ea typeface="Arimo Bold"/>
                <a:cs typeface="Arimo Bold"/>
                <a:sym typeface="Arimo Bold"/>
              </a:rPr>
              <a:t>Tokenization</a:t>
            </a:r>
            <a:r>
              <a:rPr lang="en-US" sz="1812">
                <a:solidFill>
                  <a:srgbClr val="4B4A4A"/>
                </a:solidFill>
                <a:latin typeface="Arimo"/>
                <a:ea typeface="Arimo"/>
                <a:cs typeface="Arimo"/>
                <a:sym typeface="Arimo"/>
              </a:rPr>
              <a:t> Breaking down text into individual words or tokens, forming the basis for analysis.</a:t>
            </a:r>
          </a:p>
        </p:txBody>
      </p:sp>
      <p:sp>
        <p:nvSpPr>
          <p:cNvPr name="TextBox 9" id="9"/>
          <p:cNvSpPr txBox="true"/>
          <p:nvPr/>
        </p:nvSpPr>
        <p:spPr>
          <a:xfrm rot="0">
            <a:off x="824359" y="3525739"/>
            <a:ext cx="8032402" cy="848916"/>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B4A4A"/>
                </a:solidFill>
                <a:latin typeface="Arimo Bold"/>
                <a:ea typeface="Arimo Bold"/>
                <a:cs typeface="Arimo Bold"/>
                <a:sym typeface="Arimo Bold"/>
              </a:rPr>
              <a:t>Stopword Removal</a:t>
            </a:r>
            <a:r>
              <a:rPr lang="en-US" sz="1812">
                <a:solidFill>
                  <a:srgbClr val="4B4A4A"/>
                </a:solidFill>
                <a:latin typeface="Arimo"/>
                <a:ea typeface="Arimo"/>
                <a:cs typeface="Arimo"/>
                <a:sym typeface="Arimo"/>
              </a:rPr>
              <a:t> Eliminating common words (e.g., "the," "is") that add little value to classification.</a:t>
            </a:r>
          </a:p>
        </p:txBody>
      </p:sp>
      <p:sp>
        <p:nvSpPr>
          <p:cNvPr name="TextBox 10" id="10"/>
          <p:cNvSpPr txBox="true"/>
          <p:nvPr/>
        </p:nvSpPr>
        <p:spPr>
          <a:xfrm rot="0">
            <a:off x="824359" y="4361706"/>
            <a:ext cx="8032402" cy="1225749"/>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4B4A4A"/>
                </a:solidFill>
                <a:latin typeface="Arimo Bold"/>
                <a:ea typeface="Arimo Bold"/>
                <a:cs typeface="Arimo Bold"/>
                <a:sym typeface="Arimo Bold"/>
              </a:rPr>
              <a:t>TF-IDF Vectorization</a:t>
            </a:r>
            <a:r>
              <a:rPr lang="en-US" sz="1812">
                <a:solidFill>
                  <a:srgbClr val="4B4A4A"/>
                </a:solidFill>
                <a:latin typeface="Arimo"/>
                <a:ea typeface="Arimo"/>
                <a:cs typeface="Arimo"/>
                <a:sym typeface="Arimo"/>
              </a:rPr>
              <a:t> Transforming cleaned text into numerical feature vectors, representing word importance in documents and across the corpus.</a:t>
            </a:r>
          </a:p>
        </p:txBody>
      </p:sp>
      <p:grpSp>
        <p:nvGrpSpPr>
          <p:cNvPr name="Group 11" id="11"/>
          <p:cNvGrpSpPr>
            <a:grpSpLocks noChangeAspect="true"/>
          </p:cNvGrpSpPr>
          <p:nvPr/>
        </p:nvGrpSpPr>
        <p:grpSpPr>
          <a:xfrm rot="0">
            <a:off x="9440764" y="2002036"/>
            <a:ext cx="8032402" cy="8032402"/>
            <a:chOff x="0" y="0"/>
            <a:chExt cx="10709870" cy="10709870"/>
          </a:xfrm>
        </p:grpSpPr>
        <p:sp>
          <p:nvSpPr>
            <p:cNvPr name="Freeform 12" id="12" descr="preencoded.png"/>
            <p:cNvSpPr/>
            <p:nvPr/>
          </p:nvSpPr>
          <p:spPr>
            <a:xfrm flipH="false" flipV="false" rot="0">
              <a:off x="0" y="0"/>
              <a:ext cx="10709910" cy="10709910"/>
            </a:xfrm>
            <a:custGeom>
              <a:avLst/>
              <a:gdLst/>
              <a:ahLst/>
              <a:cxnLst/>
              <a:rect r="r" b="b" t="t" l="l"/>
              <a:pathLst>
                <a:path h="10709910" w="10709910">
                  <a:moveTo>
                    <a:pt x="0" y="0"/>
                  </a:moveTo>
                  <a:lnTo>
                    <a:pt x="10709910" y="0"/>
                  </a:lnTo>
                  <a:lnTo>
                    <a:pt x="10709910" y="10709910"/>
                  </a:lnTo>
                  <a:lnTo>
                    <a:pt x="0" y="10709910"/>
                  </a:lnTo>
                  <a:lnTo>
                    <a:pt x="0" y="0"/>
                  </a:lnTo>
                  <a:close/>
                </a:path>
              </a:pathLst>
            </a:custGeom>
            <a:blipFill>
              <a:blip r:embed="rId4"/>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a:ln w="12700">
              <a:solidFill>
                <a:srgbClr val="000000"/>
              </a:solidFill>
            </a:ln>
          </p:spPr>
        </p:sp>
      </p:grpSp>
      <p:sp>
        <p:nvSpPr>
          <p:cNvPr name="TextBox 6" id="6"/>
          <p:cNvSpPr txBox="true"/>
          <p:nvPr/>
        </p:nvSpPr>
        <p:spPr>
          <a:xfrm rot="0">
            <a:off x="992238" y="1284237"/>
            <a:ext cx="14059644" cy="914549"/>
          </a:xfrm>
          <a:prstGeom prst="rect">
            <a:avLst/>
          </a:prstGeom>
        </p:spPr>
        <p:txBody>
          <a:bodyPr anchor="t" rtlCol="false" tIns="0" lIns="0" bIns="0" rIns="0">
            <a:spAutoFit/>
          </a:bodyPr>
          <a:lstStyle/>
          <a:p>
            <a:pPr algn="l">
              <a:lnSpc>
                <a:spcPts val="6937"/>
              </a:lnSpc>
            </a:pPr>
            <a:r>
              <a:rPr lang="en-US" sz="5562" b="true">
                <a:solidFill>
                  <a:srgbClr val="006747"/>
                </a:solidFill>
                <a:latin typeface="Noto Serif Bold"/>
                <a:ea typeface="Noto Serif Bold"/>
                <a:cs typeface="Noto Serif Bold"/>
                <a:sym typeface="Noto Serif Bold"/>
              </a:rPr>
              <a:t>Model Training &amp; Performance Metrics</a:t>
            </a:r>
          </a:p>
        </p:txBody>
      </p:sp>
      <p:sp>
        <p:nvSpPr>
          <p:cNvPr name="TextBox 7" id="7"/>
          <p:cNvSpPr txBox="true"/>
          <p:nvPr/>
        </p:nvSpPr>
        <p:spPr>
          <a:xfrm rot="0">
            <a:off x="992238" y="2774305"/>
            <a:ext cx="9505355" cy="1919287"/>
          </a:xfrm>
          <a:prstGeom prst="rect">
            <a:avLst/>
          </a:prstGeom>
        </p:spPr>
        <p:txBody>
          <a:bodyPr anchor="t" rtlCol="false" tIns="0" lIns="0" bIns="0" rIns="0">
            <a:spAutoFit/>
          </a:bodyPr>
          <a:lstStyle/>
          <a:p>
            <a:pPr algn="l">
              <a:lnSpc>
                <a:spcPts val="3562"/>
              </a:lnSpc>
            </a:pPr>
            <a:r>
              <a:rPr lang="en-US" sz="2187">
                <a:solidFill>
                  <a:srgbClr val="4B4A4A"/>
                </a:solidFill>
                <a:latin typeface="Arimo"/>
                <a:ea typeface="Arimo"/>
                <a:cs typeface="Arimo"/>
                <a:sym typeface="Arimo"/>
              </a:rPr>
              <a:t>Our dataset was divided into training and testing sets to ensure robust model evaluation. We rigorously tested multiple machine learning algorithms, focusing on their ability to accurately classify diverse email content.</a:t>
            </a:r>
          </a:p>
        </p:txBody>
      </p:sp>
      <p:sp>
        <p:nvSpPr>
          <p:cNvPr name="TextBox 8" id="8"/>
          <p:cNvSpPr txBox="true"/>
          <p:nvPr/>
        </p:nvSpPr>
        <p:spPr>
          <a:xfrm rot="0">
            <a:off x="992238" y="4843909"/>
            <a:ext cx="9505355" cy="101203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4B4A4A"/>
                </a:solidFill>
                <a:latin typeface="Arimo Bold"/>
                <a:ea typeface="Arimo Bold"/>
                <a:cs typeface="Arimo Bold"/>
                <a:sym typeface="Arimo Bold"/>
              </a:rPr>
              <a:t>Train-Test Split:</a:t>
            </a:r>
            <a:r>
              <a:rPr lang="en-US" sz="2187">
                <a:solidFill>
                  <a:srgbClr val="4B4A4A"/>
                </a:solidFill>
                <a:latin typeface="Arimo"/>
                <a:ea typeface="Arimo"/>
                <a:cs typeface="Arimo"/>
                <a:sym typeface="Arimo"/>
              </a:rPr>
              <a:t> Standardized data partitioning for unbiased evaluation.</a:t>
            </a:r>
          </a:p>
        </p:txBody>
      </p:sp>
      <p:sp>
        <p:nvSpPr>
          <p:cNvPr name="TextBox 9" id="9"/>
          <p:cNvSpPr txBox="true"/>
          <p:nvPr/>
        </p:nvSpPr>
        <p:spPr>
          <a:xfrm rot="0">
            <a:off x="992238" y="5850285"/>
            <a:ext cx="9505355" cy="101203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4B4A4A"/>
                </a:solidFill>
                <a:latin typeface="Arimo Bold"/>
                <a:ea typeface="Arimo Bold"/>
                <a:cs typeface="Arimo Bold"/>
                <a:sym typeface="Arimo Bold"/>
              </a:rPr>
              <a:t>Algorithms Tested:</a:t>
            </a:r>
            <a:r>
              <a:rPr lang="en-US" sz="2187">
                <a:solidFill>
                  <a:srgbClr val="4B4A4A"/>
                </a:solidFill>
                <a:latin typeface="Arimo"/>
                <a:ea typeface="Arimo"/>
                <a:cs typeface="Arimo"/>
                <a:sym typeface="Arimo"/>
              </a:rPr>
              <a:t> Evaluated Logistic Regression and Naive Bayes for optimal performance.</a:t>
            </a:r>
          </a:p>
        </p:txBody>
      </p:sp>
      <p:sp>
        <p:nvSpPr>
          <p:cNvPr name="TextBox 10" id="10"/>
          <p:cNvSpPr txBox="true"/>
          <p:nvPr/>
        </p:nvSpPr>
        <p:spPr>
          <a:xfrm rot="0">
            <a:off x="992238" y="6856660"/>
            <a:ext cx="9505355" cy="101203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4B4A4A"/>
                </a:solidFill>
                <a:latin typeface="Arimo Bold"/>
                <a:ea typeface="Arimo Bold"/>
                <a:cs typeface="Arimo Bold"/>
                <a:sym typeface="Arimo Bold"/>
              </a:rPr>
              <a:t>Achieved Accuracy:</a:t>
            </a:r>
            <a:r>
              <a:rPr lang="en-US" sz="2187">
                <a:solidFill>
                  <a:srgbClr val="4B4A4A"/>
                </a:solidFill>
                <a:latin typeface="Arimo"/>
                <a:ea typeface="Arimo"/>
                <a:cs typeface="Arimo"/>
                <a:sym typeface="Arimo"/>
              </a:rPr>
              <a:t> Models consistently demonstrated an accuracy range of 87-92%.</a:t>
            </a:r>
          </a:p>
        </p:txBody>
      </p:sp>
      <p:sp>
        <p:nvSpPr>
          <p:cNvPr name="TextBox 11" id="11"/>
          <p:cNvSpPr txBox="true"/>
          <p:nvPr/>
        </p:nvSpPr>
        <p:spPr>
          <a:xfrm rot="0">
            <a:off x="992238" y="7863036"/>
            <a:ext cx="9505355" cy="101203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4B4A4A"/>
                </a:solidFill>
                <a:latin typeface="Arimo Bold"/>
                <a:ea typeface="Arimo Bold"/>
                <a:cs typeface="Arimo Bold"/>
                <a:sym typeface="Arimo Bold"/>
              </a:rPr>
              <a:t>Model Selection:</a:t>
            </a:r>
            <a:r>
              <a:rPr lang="en-US" sz="2187">
                <a:solidFill>
                  <a:srgbClr val="4B4A4A"/>
                </a:solidFill>
                <a:latin typeface="Arimo"/>
                <a:ea typeface="Arimo"/>
                <a:cs typeface="Arimo"/>
                <a:sym typeface="Arimo"/>
              </a:rPr>
              <a:t> The final model was chosen based on its superior balance of accuracy, precision, and recall across all categories.</a:t>
            </a:r>
          </a:p>
        </p:txBody>
      </p:sp>
      <p:grpSp>
        <p:nvGrpSpPr>
          <p:cNvPr name="Group 12" id="12"/>
          <p:cNvGrpSpPr>
            <a:grpSpLocks noChangeAspect="true"/>
          </p:cNvGrpSpPr>
          <p:nvPr/>
        </p:nvGrpSpPr>
        <p:grpSpPr>
          <a:xfrm rot="0">
            <a:off x="11198870" y="2942928"/>
            <a:ext cx="6106269" cy="3419475"/>
            <a:chOff x="0" y="0"/>
            <a:chExt cx="8141692" cy="4559300"/>
          </a:xfrm>
        </p:grpSpPr>
        <p:sp>
          <p:nvSpPr>
            <p:cNvPr name="Freeform 13" id="13" descr="preencoded.png"/>
            <p:cNvSpPr/>
            <p:nvPr/>
          </p:nvSpPr>
          <p:spPr>
            <a:xfrm flipH="false" flipV="false" rot="0">
              <a:off x="0" y="0"/>
              <a:ext cx="8141716" cy="4559300"/>
            </a:xfrm>
            <a:custGeom>
              <a:avLst/>
              <a:gdLst/>
              <a:ahLst/>
              <a:cxnLst/>
              <a:rect r="r" b="b" t="t" l="l"/>
              <a:pathLst>
                <a:path h="4559300" w="8141716">
                  <a:moveTo>
                    <a:pt x="0" y="0"/>
                  </a:moveTo>
                  <a:lnTo>
                    <a:pt x="8141716" y="0"/>
                  </a:lnTo>
                  <a:lnTo>
                    <a:pt x="8141716" y="4559300"/>
                  </a:lnTo>
                  <a:lnTo>
                    <a:pt x="0" y="4559300"/>
                  </a:lnTo>
                  <a:lnTo>
                    <a:pt x="0" y="0"/>
                  </a:lnTo>
                  <a:close/>
                </a:path>
              </a:pathLst>
            </a:custGeom>
            <a:blipFill>
              <a:blip r:embed="rId4"/>
              <a:stretch>
                <a:fillRect l="0" t="-6" r="0" b="-6"/>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F9F2">
                <a:alpha val="90196"/>
              </a:srgbClr>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4"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5"/>
              <a:stretch>
                <a:fillRect l="0" t="0" r="-1" b="0"/>
              </a:stretch>
            </a:blipFill>
          </p:spPr>
        </p:sp>
      </p:grpSp>
      <p:grpSp>
        <p:nvGrpSpPr>
          <p:cNvPr name="Group 8" id="8"/>
          <p:cNvGrpSpPr>
            <a:grpSpLocks noChangeAspect="true"/>
          </p:cNvGrpSpPr>
          <p:nvPr/>
        </p:nvGrpSpPr>
        <p:grpSpPr>
          <a:xfrm rot="0">
            <a:off x="11087100" y="0"/>
            <a:ext cx="7200900" cy="10287000"/>
            <a:chOff x="0" y="0"/>
            <a:chExt cx="9601200" cy="13716000"/>
          </a:xfrm>
        </p:grpSpPr>
        <p:sp>
          <p:nvSpPr>
            <p:cNvPr name="Freeform 9" id="9"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6"/>
              <a:stretch>
                <a:fillRect l="0" t="0" r="0" b="0"/>
              </a:stretch>
            </a:blipFill>
          </p:spPr>
        </p:sp>
      </p:grpSp>
      <p:sp>
        <p:nvSpPr>
          <p:cNvPr name="TextBox 10" id="10"/>
          <p:cNvSpPr txBox="true"/>
          <p:nvPr/>
        </p:nvSpPr>
        <p:spPr>
          <a:xfrm rot="0">
            <a:off x="992238" y="1217116"/>
            <a:ext cx="9445526" cy="1623417"/>
          </a:xfrm>
          <a:prstGeom prst="rect">
            <a:avLst/>
          </a:prstGeom>
        </p:spPr>
        <p:txBody>
          <a:bodyPr anchor="t" rtlCol="false" tIns="0" lIns="0" bIns="0" rIns="0">
            <a:spAutoFit/>
          </a:bodyPr>
          <a:lstStyle/>
          <a:p>
            <a:pPr algn="l">
              <a:lnSpc>
                <a:spcPts val="6249"/>
              </a:lnSpc>
            </a:pPr>
            <a:r>
              <a:rPr lang="en-US" sz="4999" b="true">
                <a:solidFill>
                  <a:srgbClr val="006747"/>
                </a:solidFill>
                <a:latin typeface="Noto Serif Bold"/>
                <a:ea typeface="Noto Serif Bold"/>
                <a:cs typeface="Noto Serif Bold"/>
                <a:sym typeface="Noto Serif Bold"/>
              </a:rPr>
              <a:t>Seamless Frontend &amp; Robust Backend Integration</a:t>
            </a:r>
          </a:p>
        </p:txBody>
      </p:sp>
      <p:grpSp>
        <p:nvGrpSpPr>
          <p:cNvPr name="Group 11" id="11"/>
          <p:cNvGrpSpPr>
            <a:grpSpLocks noChangeAspect="true"/>
          </p:cNvGrpSpPr>
          <p:nvPr/>
        </p:nvGrpSpPr>
        <p:grpSpPr>
          <a:xfrm rot="0">
            <a:off x="992238" y="3223171"/>
            <a:ext cx="1275904" cy="2714328"/>
            <a:chOff x="0" y="0"/>
            <a:chExt cx="1701205" cy="3619103"/>
          </a:xfrm>
        </p:grpSpPr>
        <p:sp>
          <p:nvSpPr>
            <p:cNvPr name="Freeform 12" id="12" descr="preencoded.png"/>
            <p:cNvSpPr/>
            <p:nvPr/>
          </p:nvSpPr>
          <p:spPr>
            <a:xfrm flipH="false" flipV="false" rot="0">
              <a:off x="0" y="0"/>
              <a:ext cx="1701165" cy="3619119"/>
            </a:xfrm>
            <a:custGeom>
              <a:avLst/>
              <a:gdLst/>
              <a:ahLst/>
              <a:cxnLst/>
              <a:rect r="r" b="b" t="t" l="l"/>
              <a:pathLst>
                <a:path h="3619119" w="1701165">
                  <a:moveTo>
                    <a:pt x="0" y="0"/>
                  </a:moveTo>
                  <a:lnTo>
                    <a:pt x="1701165" y="0"/>
                  </a:lnTo>
                  <a:lnTo>
                    <a:pt x="1701165" y="3619119"/>
                  </a:lnTo>
                  <a:lnTo>
                    <a:pt x="0" y="3619119"/>
                  </a:lnTo>
                  <a:lnTo>
                    <a:pt x="0" y="0"/>
                  </a:lnTo>
                  <a:close/>
                </a:path>
              </a:pathLst>
            </a:custGeom>
            <a:blipFill>
              <a:blip r:embed="rId7"/>
              <a:stretch>
                <a:fillRect l="-12" t="0" r="-14" b="0"/>
              </a:stretch>
            </a:blipFill>
          </p:spPr>
        </p:sp>
      </p:grpSp>
      <p:sp>
        <p:nvSpPr>
          <p:cNvPr name="TextBox 13" id="13"/>
          <p:cNvSpPr txBox="true"/>
          <p:nvPr/>
        </p:nvSpPr>
        <p:spPr>
          <a:xfrm rot="0">
            <a:off x="2523232" y="3459212"/>
            <a:ext cx="3189685" cy="417611"/>
          </a:xfrm>
          <a:prstGeom prst="rect">
            <a:avLst/>
          </a:prstGeom>
        </p:spPr>
        <p:txBody>
          <a:bodyPr anchor="t" rtlCol="false" tIns="0" lIns="0" bIns="0" rIns="0">
            <a:spAutoFit/>
          </a:bodyPr>
          <a:lstStyle/>
          <a:p>
            <a:pPr algn="l">
              <a:lnSpc>
                <a:spcPts val="3124"/>
              </a:lnSpc>
            </a:pPr>
            <a:r>
              <a:rPr lang="en-US" sz="2499" b="true">
                <a:solidFill>
                  <a:srgbClr val="4B4A4A"/>
                </a:solidFill>
                <a:latin typeface="Noto Serif Bold"/>
                <a:ea typeface="Noto Serif Bold"/>
                <a:cs typeface="Noto Serif Bold"/>
                <a:sym typeface="Noto Serif Bold"/>
              </a:rPr>
              <a:t>Backend: Flask API</a:t>
            </a:r>
          </a:p>
        </p:txBody>
      </p:sp>
      <p:sp>
        <p:nvSpPr>
          <p:cNvPr name="TextBox 14" id="14"/>
          <p:cNvSpPr txBox="true"/>
          <p:nvPr/>
        </p:nvSpPr>
        <p:spPr>
          <a:xfrm rot="0">
            <a:off x="2523232" y="3953619"/>
            <a:ext cx="7914531" cy="1728788"/>
          </a:xfrm>
          <a:prstGeom prst="rect">
            <a:avLst/>
          </a:prstGeom>
        </p:spPr>
        <p:txBody>
          <a:bodyPr anchor="t" rtlCol="false" tIns="0" lIns="0" bIns="0" rIns="0">
            <a:spAutoFit/>
          </a:bodyPr>
          <a:lstStyle/>
          <a:p>
            <a:pPr algn="l">
              <a:lnSpc>
                <a:spcPts val="3187"/>
              </a:lnSpc>
            </a:pPr>
            <a:r>
              <a:rPr lang="en-US" sz="2000">
                <a:solidFill>
                  <a:srgbClr val="4B4A4A"/>
                </a:solidFill>
                <a:latin typeface="Arimo"/>
                <a:ea typeface="Arimo"/>
                <a:cs typeface="Arimo"/>
                <a:sym typeface="Arimo"/>
              </a:rPr>
              <a:t>The /classify API endpoint handles email submissions. It loads the pre-trained email_model.pkl and vectorizer.pkl to process and predict email categories, returning results as a structured JSON object including category, confidence score, and spam status.</a:t>
            </a:r>
          </a:p>
        </p:txBody>
      </p:sp>
      <p:grpSp>
        <p:nvGrpSpPr>
          <p:cNvPr name="Group 15" id="15"/>
          <p:cNvGrpSpPr>
            <a:grpSpLocks noChangeAspect="true"/>
          </p:cNvGrpSpPr>
          <p:nvPr/>
        </p:nvGrpSpPr>
        <p:grpSpPr>
          <a:xfrm rot="0">
            <a:off x="992238" y="5937498"/>
            <a:ext cx="1275904" cy="3103661"/>
            <a:chOff x="0" y="0"/>
            <a:chExt cx="1701205" cy="4138215"/>
          </a:xfrm>
        </p:grpSpPr>
        <p:sp>
          <p:nvSpPr>
            <p:cNvPr name="Freeform 16" id="16" descr="preencoded.png"/>
            <p:cNvSpPr/>
            <p:nvPr/>
          </p:nvSpPr>
          <p:spPr>
            <a:xfrm flipH="false" flipV="false" rot="0">
              <a:off x="0" y="0"/>
              <a:ext cx="1701165" cy="4138168"/>
            </a:xfrm>
            <a:custGeom>
              <a:avLst/>
              <a:gdLst/>
              <a:ahLst/>
              <a:cxnLst/>
              <a:rect r="r" b="b" t="t" l="l"/>
              <a:pathLst>
                <a:path h="4138168" w="1701165">
                  <a:moveTo>
                    <a:pt x="0" y="0"/>
                  </a:moveTo>
                  <a:lnTo>
                    <a:pt x="1701165" y="0"/>
                  </a:lnTo>
                  <a:lnTo>
                    <a:pt x="1701165" y="4138168"/>
                  </a:lnTo>
                  <a:lnTo>
                    <a:pt x="0" y="4138168"/>
                  </a:lnTo>
                  <a:lnTo>
                    <a:pt x="0" y="0"/>
                  </a:lnTo>
                  <a:close/>
                </a:path>
              </a:pathLst>
            </a:custGeom>
            <a:blipFill>
              <a:blip r:embed="rId8"/>
              <a:stretch>
                <a:fillRect l="0" t="-6" r="-2" b="-7"/>
              </a:stretch>
            </a:blipFill>
          </p:spPr>
        </p:sp>
      </p:grpSp>
      <p:sp>
        <p:nvSpPr>
          <p:cNvPr name="TextBox 17" id="17"/>
          <p:cNvSpPr txBox="true"/>
          <p:nvPr/>
        </p:nvSpPr>
        <p:spPr>
          <a:xfrm rot="0">
            <a:off x="2523232" y="6173540"/>
            <a:ext cx="4008536" cy="417611"/>
          </a:xfrm>
          <a:prstGeom prst="rect">
            <a:avLst/>
          </a:prstGeom>
        </p:spPr>
        <p:txBody>
          <a:bodyPr anchor="t" rtlCol="false" tIns="0" lIns="0" bIns="0" rIns="0">
            <a:spAutoFit/>
          </a:bodyPr>
          <a:lstStyle/>
          <a:p>
            <a:pPr algn="l">
              <a:lnSpc>
                <a:spcPts val="3124"/>
              </a:lnSpc>
            </a:pPr>
            <a:r>
              <a:rPr lang="en-US" sz="2499" b="true">
                <a:solidFill>
                  <a:srgbClr val="4B4A4A"/>
                </a:solidFill>
                <a:latin typeface="Noto Serif Bold"/>
                <a:ea typeface="Noto Serif Bold"/>
                <a:cs typeface="Noto Serif Bold"/>
                <a:sym typeface="Noto Serif Bold"/>
              </a:rPr>
              <a:t>Frontend: User Interface</a:t>
            </a:r>
          </a:p>
        </p:txBody>
      </p:sp>
      <p:sp>
        <p:nvSpPr>
          <p:cNvPr name="TextBox 18" id="18"/>
          <p:cNvSpPr txBox="true"/>
          <p:nvPr/>
        </p:nvSpPr>
        <p:spPr>
          <a:xfrm rot="0">
            <a:off x="2523232" y="6667946"/>
            <a:ext cx="7914531" cy="2118122"/>
          </a:xfrm>
          <a:prstGeom prst="rect">
            <a:avLst/>
          </a:prstGeom>
        </p:spPr>
        <p:txBody>
          <a:bodyPr anchor="t" rtlCol="false" tIns="0" lIns="0" bIns="0" rIns="0">
            <a:spAutoFit/>
          </a:bodyPr>
          <a:lstStyle/>
          <a:p>
            <a:pPr algn="l">
              <a:lnSpc>
                <a:spcPts val="3187"/>
              </a:lnSpc>
            </a:pPr>
            <a:r>
              <a:rPr lang="en-US" sz="2000">
                <a:solidFill>
                  <a:srgbClr val="4B4A4A"/>
                </a:solidFill>
                <a:latin typeface="Arimo"/>
                <a:ea typeface="Arimo"/>
                <a:cs typeface="Arimo"/>
                <a:sym typeface="Arimo"/>
              </a:rPr>
              <a:t>A clean web interface features a text box for email input and sample buttons for quick testing. It leverages Fetch API calls to send email content to the backend. Results are dynamically displayed using badges for category, a clear spam indicator, and a confidence bar for prediction certainty.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DAG6oUc5d8I</dc:identifier>
  <dcterms:modified xsi:type="dcterms:W3CDTF">2011-08-01T06:04:30Z</dcterms:modified>
  <cp:revision>1</cp:revision>
  <dc:title>Email-Classification-System-using-NLP-and-Machine-Learning.pptx</dc:title>
</cp:coreProperties>
</file>